
<file path=[Content_Types].xml><?xml version="1.0" encoding="utf-8"?>
<Types xmlns="http://schemas.openxmlformats.org/package/2006/content-types">
  <Default Extension="jfif" ContentType="image/jpeg"/>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41" r:id="rId4"/>
    <p:sldId id="323" r:id="rId5"/>
    <p:sldId id="335" r:id="rId6"/>
    <p:sldId id="333" r:id="rId7"/>
    <p:sldId id="337" r:id="rId8"/>
    <p:sldId id="324" r:id="rId9"/>
    <p:sldId id="345" r:id="rId10"/>
    <p:sldId id="327" r:id="rId11"/>
    <p:sldId id="328" r:id="rId12"/>
    <p:sldId id="329" r:id="rId13"/>
    <p:sldId id="330" r:id="rId14"/>
    <p:sldId id="339" r:id="rId15"/>
    <p:sldId id="331" r:id="rId16"/>
    <p:sldId id="342" r:id="rId17"/>
    <p:sldId id="319" r:id="rId18"/>
    <p:sldId id="320" r:id="rId19"/>
    <p:sldId id="316" r:id="rId20"/>
    <p:sldId id="317" r:id="rId21"/>
    <p:sldId id="318" r:id="rId22"/>
    <p:sldId id="343" r:id="rId23"/>
    <p:sldId id="265" r:id="rId24"/>
    <p:sldId id="266" r:id="rId25"/>
    <p:sldId id="315" r:id="rId26"/>
    <p:sldId id="267" r:id="rId27"/>
    <p:sldId id="268" r:id="rId2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494F0-1F15-4ADC-BA41-3C1C8144FAD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24B85EC-53C6-43DD-8B38-AF8B3B466B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E4E73EF-350B-4BD5-816C-CE0CAE272121}"/>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5" name="Marcador de pie de página 4">
            <a:extLst>
              <a:ext uri="{FF2B5EF4-FFF2-40B4-BE49-F238E27FC236}">
                <a16:creationId xmlns:a16="http://schemas.microsoft.com/office/drawing/2014/main" id="{89031015-BAA4-42DB-8E50-7C8B2D939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66AEE00-6F88-4BBB-9308-B3AE0364AE8B}"/>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586556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632402-115F-4AD0-96C5-822A25775CC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CA89AA8-AAAA-4738-B8F7-C5122A25036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F7C4B71-7CF6-4C5C-81EE-8E3465F62A8A}"/>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5" name="Marcador de pie de página 4">
            <a:extLst>
              <a:ext uri="{FF2B5EF4-FFF2-40B4-BE49-F238E27FC236}">
                <a16:creationId xmlns:a16="http://schemas.microsoft.com/office/drawing/2014/main" id="{B7E31E17-0C2A-409D-B075-EF3C376A85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107976E-DD07-4E46-890F-E2F6EF83084F}"/>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425319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2079B1-E571-4F9F-9297-E2B56672CA7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6E49FA7-856F-4EE4-A57E-713CF98EF8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5B2BD92-FAED-4C67-9696-85F4B36B409B}"/>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5" name="Marcador de pie de página 4">
            <a:extLst>
              <a:ext uri="{FF2B5EF4-FFF2-40B4-BE49-F238E27FC236}">
                <a16:creationId xmlns:a16="http://schemas.microsoft.com/office/drawing/2014/main" id="{F6F99E17-592A-4851-BAA8-7B381B1AADB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23C134-5898-4B7E-8FB6-5DB65D4DF110}"/>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52401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2A5C09-B4E9-417F-911E-C0947F42684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BDC820-4EC9-4190-81B8-05435CC18BE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0A27813-256F-41BB-B9CD-A8A6BE287A4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0560ACA-6AD7-4B30-B1CC-74070D74E4C4}"/>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6" name="Marcador de pie de página 5">
            <a:extLst>
              <a:ext uri="{FF2B5EF4-FFF2-40B4-BE49-F238E27FC236}">
                <a16:creationId xmlns:a16="http://schemas.microsoft.com/office/drawing/2014/main" id="{F8DB3379-60CA-45C7-A06F-B19B08E678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42F0A53-8E2A-4B17-9CF7-785C745FEDD3}"/>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3206466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8C0800-617D-460E-B016-77EA8A9C22D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17F339B-40FA-4D7B-B781-2D21F46984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1D68E98-E73A-419A-9D57-6E99F841AF3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EC6E064-D79C-4A9B-9806-0C0809210B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4738B52-C1AC-4BDE-A108-37B0E79AFBF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1559C8E-C10F-4B88-A0DD-735E691B872F}"/>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8" name="Marcador de pie de página 7">
            <a:extLst>
              <a:ext uri="{FF2B5EF4-FFF2-40B4-BE49-F238E27FC236}">
                <a16:creationId xmlns:a16="http://schemas.microsoft.com/office/drawing/2014/main" id="{BA463C35-9CC9-4139-B2B8-E43F151BD26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E43F508-67B6-4490-8230-6AB282B70E56}"/>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975698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EAD9A5-E6F2-41C1-84F2-F9476301BE3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795D9B1-8EAF-4A6D-9DE7-8B7E1588BC55}"/>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4" name="Marcador de pie de página 3">
            <a:extLst>
              <a:ext uri="{FF2B5EF4-FFF2-40B4-BE49-F238E27FC236}">
                <a16:creationId xmlns:a16="http://schemas.microsoft.com/office/drawing/2014/main" id="{3E8A3825-C688-4EAD-8B1E-0A32C6BB0D6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7044AEE-11FD-43AD-B1B2-9BB933F5940A}"/>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203138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AA73E72-90DA-43B8-8F14-D714CEC31393}"/>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3" name="Marcador de pie de página 2">
            <a:extLst>
              <a:ext uri="{FF2B5EF4-FFF2-40B4-BE49-F238E27FC236}">
                <a16:creationId xmlns:a16="http://schemas.microsoft.com/office/drawing/2014/main" id="{613B6E9A-AC30-4EB9-ADC4-3596C878B12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A8FF9B6-3E49-45A5-95ED-21D53871AD8F}"/>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1838597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DC4E66-2F11-4714-A86D-316CFCC93E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BC1554A-9D74-4711-83F9-6FEF48A3C6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21225BC-3075-4E46-91D3-B227EEFAB1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B2D553A-36E6-40FB-BE6A-CB81C33BE1A9}"/>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6" name="Marcador de pie de página 5">
            <a:extLst>
              <a:ext uri="{FF2B5EF4-FFF2-40B4-BE49-F238E27FC236}">
                <a16:creationId xmlns:a16="http://schemas.microsoft.com/office/drawing/2014/main" id="{3AB9B16E-B532-481C-BE2D-E2F0D913FE8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F019333-8229-4B3C-AE07-4C33036FE3ED}"/>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838405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028E5F-A577-46F8-8F9D-13876284A8C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202CBEF-8A68-4A0B-8729-603EB7BED1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BD85A89-8305-43DA-8D4C-E8E671544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22C348-2278-4A42-AAF7-4AAFCBC2B642}"/>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6" name="Marcador de pie de página 5">
            <a:extLst>
              <a:ext uri="{FF2B5EF4-FFF2-40B4-BE49-F238E27FC236}">
                <a16:creationId xmlns:a16="http://schemas.microsoft.com/office/drawing/2014/main" id="{7819B12C-D167-4D9E-984D-0639EE55E8B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938E939-8F80-4C81-B4A0-9277519A1B75}"/>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1785648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7DFE41-3029-4571-A10E-4478E4EA010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5DE3C43-4881-4A1B-AD0F-FFAB32F5022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E73AF34-7468-47C6-977A-C79A9165560C}"/>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5" name="Marcador de pie de página 4">
            <a:extLst>
              <a:ext uri="{FF2B5EF4-FFF2-40B4-BE49-F238E27FC236}">
                <a16:creationId xmlns:a16="http://schemas.microsoft.com/office/drawing/2014/main" id="{D7AC3E99-CCAE-47C7-88FA-380B898B945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A5EA699-C118-4BA9-BF79-92557AC6B2E0}"/>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95322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AC75DF0-ED9F-4B97-AF8B-D78DF0F0CBD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5B5985-A058-4C9C-A477-A2D4C0A4480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75FA20-5DE7-403F-AF50-FFD603B66EFE}"/>
              </a:ext>
            </a:extLst>
          </p:cNvPr>
          <p:cNvSpPr>
            <a:spLocks noGrp="1"/>
          </p:cNvSpPr>
          <p:nvPr>
            <p:ph type="dt" sz="half" idx="10"/>
          </p:nvPr>
        </p:nvSpPr>
        <p:spPr/>
        <p:txBody>
          <a:bodyPr/>
          <a:lstStyle/>
          <a:p>
            <a:fld id="{3754C7A6-EE45-404C-A647-E2AFAFAFE9E4}" type="datetimeFigureOut">
              <a:rPr lang="es-ES" smtClean="0"/>
              <a:t>03/03/2026</a:t>
            </a:fld>
            <a:endParaRPr lang="es-ES"/>
          </a:p>
        </p:txBody>
      </p:sp>
      <p:sp>
        <p:nvSpPr>
          <p:cNvPr id="5" name="Marcador de pie de página 4">
            <a:extLst>
              <a:ext uri="{FF2B5EF4-FFF2-40B4-BE49-F238E27FC236}">
                <a16:creationId xmlns:a16="http://schemas.microsoft.com/office/drawing/2014/main" id="{D77392CB-C183-4240-A873-CDF564E13F6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FD52C00-56A6-4449-9A9C-CA7218E80F1C}"/>
              </a:ext>
            </a:extLst>
          </p:cNvPr>
          <p:cNvSpPr>
            <a:spLocks noGrp="1"/>
          </p:cNvSpPr>
          <p:nvPr>
            <p:ph type="sldNum" sz="quarter" idx="12"/>
          </p:nvPr>
        </p:nvSpPr>
        <p:spPr/>
        <p:txBody>
          <a:bodyPr/>
          <a:lstStyle/>
          <a:p>
            <a:fld id="{233D2979-A647-417D-8CCB-315B68A0ACCB}" type="slidenum">
              <a:rPr lang="es-ES" smtClean="0"/>
              <a:t>‹Nº›</a:t>
            </a:fld>
            <a:endParaRPr lang="es-ES"/>
          </a:p>
        </p:txBody>
      </p:sp>
    </p:spTree>
    <p:extLst>
      <p:ext uri="{BB962C8B-B14F-4D97-AF65-F5344CB8AC3E}">
        <p14:creationId xmlns:p14="http://schemas.microsoft.com/office/powerpoint/2010/main" val="2588428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C1A4CB6-AEF6-49F7-9B65-F86748867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4AC1305-90C7-4E24-8E83-52472E85CA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DBF644B-7600-49C2-8748-A1CA206380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54C7A6-EE45-404C-A647-E2AFAFAFE9E4}" type="datetimeFigureOut">
              <a:rPr lang="es-ES" smtClean="0"/>
              <a:t>03/03/2026</a:t>
            </a:fld>
            <a:endParaRPr lang="es-ES"/>
          </a:p>
        </p:txBody>
      </p:sp>
      <p:sp>
        <p:nvSpPr>
          <p:cNvPr id="5" name="Marcador de pie de página 4">
            <a:extLst>
              <a:ext uri="{FF2B5EF4-FFF2-40B4-BE49-F238E27FC236}">
                <a16:creationId xmlns:a16="http://schemas.microsoft.com/office/drawing/2014/main" id="{FE42550D-26B8-496A-B0F3-E60050B6FC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4B1D5C6-BB67-4968-9A19-3557BE63A6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D2979-A647-417D-8CCB-315B68A0ACCB}" type="slidenum">
              <a:rPr lang="es-ES" smtClean="0"/>
              <a:t>‹Nº›</a:t>
            </a:fld>
            <a:endParaRPr lang="es-ES"/>
          </a:p>
        </p:txBody>
      </p:sp>
    </p:spTree>
    <p:extLst>
      <p:ext uri="{BB962C8B-B14F-4D97-AF65-F5344CB8AC3E}">
        <p14:creationId xmlns:p14="http://schemas.microsoft.com/office/powerpoint/2010/main" val="2401387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jfif"/></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f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f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diariocordoba.com/tags/real-circulo-de-la-amistad/"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4.png"/><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68A715-24C6-4E6B-992B-88BEC6BD66BA}"/>
              </a:ext>
            </a:extLst>
          </p:cNvPr>
          <p:cNvSpPr>
            <a:spLocks noGrp="1"/>
          </p:cNvSpPr>
          <p:nvPr>
            <p:ph type="title"/>
          </p:nvPr>
        </p:nvSpPr>
        <p:spPr/>
        <p:txBody>
          <a:bodyPr>
            <a:normAutofit/>
          </a:bodyPr>
          <a:lstStyle/>
          <a:p>
            <a:r>
              <a:rPr lang="es-ES" sz="3600" b="1" i="0" u="none" strike="noStrike" baseline="0" dirty="0">
                <a:solidFill>
                  <a:srgbClr val="FF0000"/>
                </a:solidFill>
                <a:latin typeface="Times New Roman" panose="02020603050405020304" pitchFamily="18" charset="0"/>
              </a:rPr>
              <a:t>EXPERIENCIAS SOBRE INMATRICULACIONES</a:t>
            </a:r>
            <a:endParaRPr lang="es-ES" sz="3600" dirty="0">
              <a:solidFill>
                <a:srgbClr val="FF0000"/>
              </a:solidFill>
            </a:endParaRPr>
          </a:p>
        </p:txBody>
      </p:sp>
      <p:sp>
        <p:nvSpPr>
          <p:cNvPr id="18" name="Marcador de contenido 17">
            <a:extLst>
              <a:ext uri="{FF2B5EF4-FFF2-40B4-BE49-F238E27FC236}">
                <a16:creationId xmlns:a16="http://schemas.microsoft.com/office/drawing/2014/main" id="{FDBACC00-FBBA-4E04-B142-B63471626E24}"/>
              </a:ext>
            </a:extLst>
          </p:cNvPr>
          <p:cNvSpPr>
            <a:spLocks noGrp="1"/>
          </p:cNvSpPr>
          <p:nvPr>
            <p:ph sz="half" idx="2"/>
          </p:nvPr>
        </p:nvSpPr>
        <p:spPr/>
        <p:txBody>
          <a:bodyPr/>
          <a:lstStyle/>
          <a:p>
            <a:pPr marL="0" indent="0">
              <a:buNone/>
            </a:pPr>
            <a:endParaRPr lang="es-ES" sz="1800" b="0" i="0" u="none" strike="noStrike" baseline="0" dirty="0">
              <a:solidFill>
                <a:srgbClr val="000000"/>
              </a:solidFill>
              <a:latin typeface="Times New Roman" panose="02020603050405020304" pitchFamily="18" charset="0"/>
            </a:endParaRPr>
          </a:p>
          <a:p>
            <a:pPr marL="0" indent="0">
              <a:buNone/>
            </a:pPr>
            <a:r>
              <a:rPr lang="es-ES" b="1" i="0" u="none" strike="noStrike" baseline="0" dirty="0">
                <a:solidFill>
                  <a:srgbClr val="000000"/>
                </a:solidFill>
                <a:latin typeface="Times New Roman" panose="02020603050405020304" pitchFamily="18" charset="0"/>
              </a:rPr>
              <a:t>     </a:t>
            </a:r>
            <a:endParaRPr lang="es-ES" sz="3200" dirty="0">
              <a:solidFill>
                <a:srgbClr val="FF0000"/>
              </a:solidFill>
              <a:latin typeface="Times New Roman" panose="02020603050405020304" pitchFamily="18" charset="0"/>
            </a:endParaRPr>
          </a:p>
        </p:txBody>
      </p:sp>
      <p:pic>
        <p:nvPicPr>
          <p:cNvPr id="10" name="Marcador de contenido 9">
            <a:extLst>
              <a:ext uri="{FF2B5EF4-FFF2-40B4-BE49-F238E27FC236}">
                <a16:creationId xmlns:a16="http://schemas.microsoft.com/office/drawing/2014/main" id="{0B9C0E58-476E-4A5F-8DED-1586B797330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91796" y="1571625"/>
            <a:ext cx="4280404" cy="4921250"/>
          </a:xfrm>
        </p:spPr>
      </p:pic>
      <p:pic>
        <p:nvPicPr>
          <p:cNvPr id="12" name="Imagen 11">
            <a:extLst>
              <a:ext uri="{FF2B5EF4-FFF2-40B4-BE49-F238E27FC236}">
                <a16:creationId xmlns:a16="http://schemas.microsoft.com/office/drawing/2014/main" id="{4871DF93-50E2-4C19-9958-AE4104EE9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3674" y="1438276"/>
            <a:ext cx="5153025" cy="5054599"/>
          </a:xfrm>
          <a:prstGeom prst="rect">
            <a:avLst/>
          </a:prstGeom>
        </p:spPr>
      </p:pic>
    </p:spTree>
    <p:extLst>
      <p:ext uri="{BB962C8B-B14F-4D97-AF65-F5344CB8AC3E}">
        <p14:creationId xmlns:p14="http://schemas.microsoft.com/office/powerpoint/2010/main" val="2449393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D191A739-7D5E-4443-8F10-E4393A77A6B5}"/>
              </a:ext>
            </a:extLst>
          </p:cNvPr>
          <p:cNvSpPr txBox="1"/>
          <p:nvPr/>
        </p:nvSpPr>
        <p:spPr>
          <a:xfrm>
            <a:off x="1200150" y="-106025"/>
            <a:ext cx="7962900" cy="7017306"/>
          </a:xfrm>
          <a:prstGeom prst="rect">
            <a:avLst/>
          </a:prstGeom>
          <a:noFill/>
        </p:spPr>
        <p:txBody>
          <a:bodyPr wrap="square">
            <a:spAutoFit/>
          </a:bodyPr>
          <a:lstStyle/>
          <a:p>
            <a:endParaRPr lang="es-ES" b="1" dirty="0">
              <a:latin typeface="Times New Roman" panose="02020603050405020304" pitchFamily="18" charset="0"/>
              <a:cs typeface="Times New Roman" panose="02020603050405020304" pitchFamily="18" charset="0"/>
            </a:endParaRPr>
          </a:p>
          <a:p>
            <a:r>
              <a:rPr lang="es-ES" sz="3600" b="1" dirty="0">
                <a:latin typeface="Times New Roman" panose="02020603050405020304" pitchFamily="18" charset="0"/>
                <a:cs typeface="Times New Roman" panose="02020603050405020304" pitchFamily="18" charset="0"/>
              </a:rPr>
              <a:t>PUNTOS A TRATAR:</a:t>
            </a:r>
          </a:p>
          <a:p>
            <a:r>
              <a:rPr lang="es-ES" sz="3600" b="1" dirty="0">
                <a:latin typeface="Times New Roman" panose="02020603050405020304" pitchFamily="18" charset="0"/>
                <a:cs typeface="Times New Roman" panose="02020603050405020304" pitchFamily="18" charset="0"/>
              </a:rPr>
              <a:t>1.- </a:t>
            </a:r>
            <a:r>
              <a:rPr lang="es-ES" sz="3600" b="1" dirty="0">
                <a:solidFill>
                  <a:srgbClr val="FF0000"/>
                </a:solidFill>
                <a:latin typeface="Times New Roman" panose="02020603050405020304" pitchFamily="18" charset="0"/>
                <a:cs typeface="Times New Roman" panose="02020603050405020304" pitchFamily="18" charset="0"/>
              </a:rPr>
              <a:t>INMATRICULACIONES</a:t>
            </a:r>
          </a:p>
          <a:p>
            <a:endParaRPr lang="es-ES" sz="3600" b="1" dirty="0">
              <a:latin typeface="Times New Roman" panose="02020603050405020304" pitchFamily="18" charset="0"/>
              <a:cs typeface="Times New Roman" panose="02020603050405020304" pitchFamily="18" charset="0"/>
            </a:endParaRPr>
          </a:p>
          <a:p>
            <a:r>
              <a:rPr lang="es-ES" sz="3600" b="1" dirty="0">
                <a:latin typeface="Times New Roman" panose="02020603050405020304" pitchFamily="18" charset="0"/>
                <a:cs typeface="Times New Roman" panose="02020603050405020304" pitchFamily="18" charset="0"/>
              </a:rPr>
              <a:t>2.- </a:t>
            </a:r>
            <a:r>
              <a:rPr lang="es-ES" sz="3600" b="1" dirty="0">
                <a:solidFill>
                  <a:srgbClr val="00B050"/>
                </a:solidFill>
                <a:latin typeface="Times New Roman" panose="02020603050405020304" pitchFamily="18" charset="0"/>
                <a:cs typeface="Times New Roman" panose="02020603050405020304" pitchFamily="18" charset="0"/>
              </a:rPr>
              <a:t>EL CASO MEZQUITA</a:t>
            </a:r>
          </a:p>
          <a:p>
            <a:endParaRPr lang="es-ES" sz="3600" b="1" dirty="0">
              <a:latin typeface="Times New Roman" panose="02020603050405020304" pitchFamily="18" charset="0"/>
              <a:cs typeface="Times New Roman" panose="02020603050405020304" pitchFamily="18" charset="0"/>
            </a:endParaRPr>
          </a:p>
          <a:p>
            <a:r>
              <a:rPr lang="es-ES" sz="3600" b="1" dirty="0">
                <a:latin typeface="Times New Roman" panose="02020603050405020304" pitchFamily="18" charset="0"/>
                <a:cs typeface="Times New Roman" panose="02020603050405020304" pitchFamily="18" charset="0"/>
              </a:rPr>
              <a:t>3.- </a:t>
            </a:r>
            <a:r>
              <a:rPr lang="es-ES" sz="3600" b="1" dirty="0">
                <a:solidFill>
                  <a:srgbClr val="0070C0"/>
                </a:solidFill>
                <a:latin typeface="Times New Roman" panose="02020603050405020304" pitchFamily="18" charset="0"/>
                <a:cs typeface="Times New Roman" panose="02020603050405020304" pitchFamily="18" charset="0"/>
              </a:rPr>
              <a:t>EJEMPLO DE PATRIMONIO DEL  ESTADO: FRANCIA</a:t>
            </a:r>
          </a:p>
          <a:p>
            <a:endParaRPr lang="es-ES" sz="3600" b="1" dirty="0">
              <a:latin typeface="Times New Roman" panose="02020603050405020304" pitchFamily="18" charset="0"/>
              <a:cs typeface="Times New Roman" panose="02020603050405020304" pitchFamily="18" charset="0"/>
            </a:endParaRPr>
          </a:p>
          <a:p>
            <a:r>
              <a:rPr lang="es-ES" sz="3600" b="1" dirty="0">
                <a:latin typeface="Times New Roman" panose="02020603050405020304" pitchFamily="18" charset="0"/>
                <a:cs typeface="Times New Roman" panose="02020603050405020304" pitchFamily="18" charset="0"/>
              </a:rPr>
              <a:t>4.- </a:t>
            </a:r>
            <a:r>
              <a:rPr lang="es-ES" sz="3600" b="1" dirty="0">
                <a:solidFill>
                  <a:srgbClr val="C00000"/>
                </a:solidFill>
                <a:latin typeface="Times New Roman" panose="02020603050405020304" pitchFamily="18" charset="0"/>
                <a:cs typeface="Times New Roman" panose="02020603050405020304" pitchFamily="18" charset="0"/>
              </a:rPr>
              <a:t>PODER CONTRA PODER</a:t>
            </a:r>
          </a:p>
          <a:p>
            <a:endParaRPr lang="es-ES" sz="3600" b="1" dirty="0">
              <a:latin typeface="Times New Roman" panose="02020603050405020304" pitchFamily="18" charset="0"/>
              <a:cs typeface="Times New Roman" panose="02020603050405020304" pitchFamily="18" charset="0"/>
            </a:endParaRPr>
          </a:p>
          <a:p>
            <a:r>
              <a:rPr lang="es-ES" sz="3600" b="1" dirty="0">
                <a:latin typeface="Times New Roman" panose="02020603050405020304" pitchFamily="18" charset="0"/>
                <a:cs typeface="Times New Roman" panose="02020603050405020304" pitchFamily="18" charset="0"/>
              </a:rPr>
              <a:t>5 .- CONCLUSIONES</a:t>
            </a:r>
          </a:p>
          <a:p>
            <a:r>
              <a:rPr lang="es-ES" sz="3600" b="1" dirty="0">
                <a:latin typeface="Times New Roman" panose="02020603050405020304" pitchFamily="18" charset="0"/>
                <a:cs typeface="Times New Roman" panose="02020603050405020304" pitchFamily="18" charset="0"/>
              </a:rPr>
              <a:t>	</a:t>
            </a:r>
            <a:endParaRPr lang="es-ES" sz="3600" dirty="0">
              <a:latin typeface="Times New Roman" panose="02020603050405020304" pitchFamily="18" charset="0"/>
              <a:cs typeface="Times New Roman" panose="02020603050405020304" pitchFamily="18" charset="0"/>
            </a:endParaRPr>
          </a:p>
        </p:txBody>
      </p:sp>
      <p:pic>
        <p:nvPicPr>
          <p:cNvPr id="9" name="1 Imagen">
            <a:extLst>
              <a:ext uri="{FF2B5EF4-FFF2-40B4-BE49-F238E27FC236}">
                <a16:creationId xmlns:a16="http://schemas.microsoft.com/office/drawing/2014/main" id="{D3081570-FFB2-48F8-AD21-6012784A94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2933" y="4252468"/>
            <a:ext cx="4290568" cy="1957832"/>
          </a:xfrm>
          <a:prstGeom prst="rect">
            <a:avLst/>
          </a:prstGeom>
        </p:spPr>
      </p:pic>
    </p:spTree>
    <p:extLst>
      <p:ext uri="{BB962C8B-B14F-4D97-AF65-F5344CB8AC3E}">
        <p14:creationId xmlns:p14="http://schemas.microsoft.com/office/powerpoint/2010/main" val="79208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C21B7A-3ACE-4E7B-9975-10E3B9B4CEDC}"/>
              </a:ext>
            </a:extLst>
          </p:cNvPr>
          <p:cNvSpPr>
            <a:spLocks noGrp="1"/>
          </p:cNvSpPr>
          <p:nvPr>
            <p:ph type="title"/>
          </p:nvPr>
        </p:nvSpPr>
        <p:spPr>
          <a:xfrm>
            <a:off x="838200" y="365125"/>
            <a:ext cx="10515600" cy="6149975"/>
          </a:xfrm>
        </p:spPr>
        <p:txBody>
          <a:bodyPr>
            <a:normAutofit/>
          </a:bodyPr>
          <a:lstStyle/>
          <a:p>
            <a:r>
              <a:rPr lang="es-ES" sz="7200" dirty="0">
                <a:solidFill>
                  <a:srgbClr val="FF0000"/>
                </a:solidFill>
                <a:latin typeface="Times New Roman" panose="02020603050405020304" pitchFamily="18" charset="0"/>
                <a:cs typeface="Times New Roman" panose="02020603050405020304" pitchFamily="18" charset="0"/>
              </a:rPr>
              <a:t>                      </a:t>
            </a:r>
            <a:r>
              <a:rPr lang="es-ES" sz="7200" b="1" dirty="0">
                <a:solidFill>
                  <a:srgbClr val="FF0000"/>
                </a:solidFill>
                <a:latin typeface="Times New Roman" panose="02020603050405020304" pitchFamily="18" charset="0"/>
                <a:cs typeface="Times New Roman" panose="02020603050405020304" pitchFamily="18" charset="0"/>
              </a:rPr>
              <a:t>INMATRICULACIONES</a:t>
            </a:r>
          </a:p>
        </p:txBody>
      </p:sp>
    </p:spTree>
    <p:extLst>
      <p:ext uri="{BB962C8B-B14F-4D97-AF65-F5344CB8AC3E}">
        <p14:creationId xmlns:p14="http://schemas.microsoft.com/office/powerpoint/2010/main" val="2811699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C39D15-E2BE-455A-9F76-467856EC1D62}"/>
              </a:ext>
            </a:extLst>
          </p:cNvPr>
          <p:cNvSpPr>
            <a:spLocks noGrp="1"/>
          </p:cNvSpPr>
          <p:nvPr>
            <p:ph type="title"/>
          </p:nvPr>
        </p:nvSpPr>
        <p:spPr/>
        <p:txBody>
          <a:bodyPr>
            <a:normAutofit/>
          </a:bodyPr>
          <a:lstStyle/>
          <a:p>
            <a:r>
              <a:rPr lang="es-ES" sz="4000" dirty="0">
                <a:highlight>
                  <a:srgbClr val="00FF00"/>
                </a:highlight>
                <a:latin typeface="Times New Roman" panose="02020603050405020304" pitchFamily="18" charset="0"/>
                <a:cs typeface="Times New Roman" panose="02020603050405020304" pitchFamily="18" charset="0"/>
              </a:rPr>
              <a:t> NUESTRO PATRIMONIO INMATRICULADO</a:t>
            </a:r>
            <a:endParaRPr lang="es-ES" sz="4000" dirty="0">
              <a:latin typeface="Times New Roman" panose="02020603050405020304" pitchFamily="18" charset="0"/>
              <a:cs typeface="Times New Roman" panose="02020603050405020304" pitchFamily="18" charset="0"/>
            </a:endParaRPr>
          </a:p>
        </p:txBody>
      </p:sp>
      <p:pic>
        <p:nvPicPr>
          <p:cNvPr id="4" name="4 Imagen" descr="Resultado de imagen de fotos de la mezquita de cordoba">
            <a:extLst>
              <a:ext uri="{FF2B5EF4-FFF2-40B4-BE49-F238E27FC236}">
                <a16:creationId xmlns:a16="http://schemas.microsoft.com/office/drawing/2014/main" id="{B730C045-D46D-432E-A19D-FAC595F5121C}"/>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1" y="2200275"/>
            <a:ext cx="4000500" cy="3619500"/>
          </a:xfrm>
          <a:prstGeom prst="rect">
            <a:avLst/>
          </a:prstGeom>
          <a:noFill/>
          <a:ln>
            <a:noFill/>
          </a:ln>
        </p:spPr>
      </p:pic>
      <p:pic>
        <p:nvPicPr>
          <p:cNvPr id="5" name="3 Marcador de contenido" descr="Resultado de imagen de fotos de la giralda de sevilla">
            <a:extLst>
              <a:ext uri="{FF2B5EF4-FFF2-40B4-BE49-F238E27FC236}">
                <a16:creationId xmlns:a16="http://schemas.microsoft.com/office/drawing/2014/main" id="{C2E85179-B81E-4F9F-8C30-E4F45E0BF78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a:xfrm>
            <a:off x="4562475" y="1933574"/>
            <a:ext cx="2371725" cy="4454525"/>
          </a:xfrm>
          <a:prstGeom prst="rect">
            <a:avLst/>
          </a:prstGeom>
        </p:spPr>
      </p:pic>
      <p:pic>
        <p:nvPicPr>
          <p:cNvPr id="6" name="Imagen 5">
            <a:extLst>
              <a:ext uri="{FF2B5EF4-FFF2-40B4-BE49-F238E27FC236}">
                <a16:creationId xmlns:a16="http://schemas.microsoft.com/office/drawing/2014/main" id="{928FC778-B285-4878-8323-6E0CBFDEB2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8974" y="2200275"/>
            <a:ext cx="4419601" cy="3619500"/>
          </a:xfrm>
          <a:prstGeom prst="rect">
            <a:avLst/>
          </a:prstGeom>
        </p:spPr>
      </p:pic>
    </p:spTree>
    <p:extLst>
      <p:ext uri="{BB962C8B-B14F-4D97-AF65-F5344CB8AC3E}">
        <p14:creationId xmlns:p14="http://schemas.microsoft.com/office/powerpoint/2010/main" val="1658556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39375B-67EE-429C-89C6-20E4B5840D5E}"/>
              </a:ext>
            </a:extLst>
          </p:cNvPr>
          <p:cNvSpPr>
            <a:spLocks noGrp="1"/>
          </p:cNvSpPr>
          <p:nvPr>
            <p:ph type="title"/>
          </p:nvPr>
        </p:nvSpPr>
        <p:spPr/>
        <p:txBody>
          <a:bodyPr/>
          <a:lstStyle/>
          <a:p>
            <a:r>
              <a:rPr lang="es-ES" b="1" dirty="0">
                <a:solidFill>
                  <a:srgbClr val="FF0000"/>
                </a:solidFill>
                <a:latin typeface="Times New Roman" panose="02020603050405020304" pitchFamily="18" charset="0"/>
                <a:cs typeface="Times New Roman" panose="02020603050405020304" pitchFamily="18" charset="0"/>
              </a:rPr>
              <a:t>           INMATRICULACIONES</a:t>
            </a:r>
            <a:endParaRPr lang="es-ES" dirty="0"/>
          </a:p>
        </p:txBody>
      </p:sp>
      <p:sp>
        <p:nvSpPr>
          <p:cNvPr id="4" name="Marcador de contenido 3">
            <a:extLst>
              <a:ext uri="{FF2B5EF4-FFF2-40B4-BE49-F238E27FC236}">
                <a16:creationId xmlns:a16="http://schemas.microsoft.com/office/drawing/2014/main" id="{5A2635AB-4EE6-4147-9772-0F6017E63F65}"/>
              </a:ext>
            </a:extLst>
          </p:cNvPr>
          <p:cNvSpPr>
            <a:spLocks noGrp="1"/>
          </p:cNvSpPr>
          <p:nvPr>
            <p:ph sz="half" idx="2"/>
          </p:nvPr>
        </p:nvSpPr>
        <p:spPr/>
        <p:txBody>
          <a:bodyPr>
            <a:normAutofit fontScale="77500" lnSpcReduction="20000"/>
          </a:bodyPr>
          <a:lstStyle/>
          <a:p>
            <a:r>
              <a:rPr lang="es-ES" sz="2800" b="1" dirty="0">
                <a:effectLst/>
                <a:latin typeface="Times New Roman" panose="02020603050405020304" pitchFamily="18" charset="0"/>
                <a:ea typeface="Calibri" panose="020F0502020204030204" pitchFamily="34" charset="0"/>
                <a:cs typeface="Times New Roman" panose="02020603050405020304" pitchFamily="18" charset="0"/>
              </a:rPr>
              <a:t>Inmatricular es llevar por primera vez un bien inmueble al registro de la propiedad</a:t>
            </a:r>
          </a:p>
          <a:p>
            <a:r>
              <a:rPr lang="es-ES" sz="2800" b="1" dirty="0">
                <a:effectLst/>
                <a:latin typeface="Times New Roman" panose="02020603050405020304" pitchFamily="18" charset="0"/>
                <a:ea typeface="Calibri" panose="020F0502020204030204" pitchFamily="34" charset="0"/>
                <a:cs typeface="Times New Roman" panose="02020603050405020304" pitchFamily="18" charset="0"/>
              </a:rPr>
              <a:t>Las inmatriculaciones son el mayor escándalo inmobiliario de la historia, por el número y el valor de lo apropiado.</a:t>
            </a:r>
          </a:p>
          <a:p>
            <a:r>
              <a:rPr lang="es-E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La </a:t>
            </a:r>
            <a:r>
              <a:rPr lang="es-ES"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ley franquista ha permitido que la Iglesia se apropie de más de 100.000 bienes </a:t>
            </a:r>
          </a:p>
          <a:p>
            <a:r>
              <a:rPr lang="es-ES" sz="2800" b="1" dirty="0">
                <a:latin typeface="Times New Roman" panose="02020603050405020304" pitchFamily="18" charset="0"/>
                <a:cs typeface="Times New Roman" panose="02020603050405020304" pitchFamily="18" charset="0"/>
              </a:rPr>
              <a:t>El Gobierno hizo público </a:t>
            </a:r>
            <a:r>
              <a:rPr lang="es-ES" sz="2800" b="1" dirty="0">
                <a:solidFill>
                  <a:srgbClr val="FF0000"/>
                </a:solidFill>
                <a:latin typeface="Times New Roman" panose="02020603050405020304" pitchFamily="18" charset="0"/>
                <a:cs typeface="Times New Roman" panose="02020603050405020304" pitchFamily="18" charset="0"/>
              </a:rPr>
              <a:t>el listado en 2021 de los bienes inmatriculados entre 1998 y 2015: </a:t>
            </a:r>
            <a:r>
              <a:rPr lang="es-ES" sz="2800" b="1" dirty="0">
                <a:solidFill>
                  <a:srgbClr val="7030A0"/>
                </a:solidFill>
                <a:latin typeface="Times New Roman" panose="02020603050405020304" pitchFamily="18" charset="0"/>
                <a:cs typeface="Times New Roman" panose="02020603050405020304" pitchFamily="18" charset="0"/>
              </a:rPr>
              <a:t>34.961</a:t>
            </a:r>
          </a:p>
          <a:p>
            <a:r>
              <a:rPr lang="es-ES" sz="2800" b="1" dirty="0">
                <a:effectLst/>
                <a:latin typeface="Times New Roman" panose="02020603050405020304" pitchFamily="18" charset="0"/>
                <a:ea typeface="Calibri" panose="020F0502020204030204" pitchFamily="34" charset="0"/>
                <a:cs typeface="Times New Roman" panose="02020603050405020304" pitchFamily="18" charset="0"/>
              </a:rPr>
              <a:t>Las inmatriculaciones son una cuestión de Estado</a:t>
            </a:r>
          </a:p>
          <a:p>
            <a:endParaRPr lang="es-ES" dirty="0"/>
          </a:p>
        </p:txBody>
      </p:sp>
      <p:pic>
        <p:nvPicPr>
          <p:cNvPr id="5" name="Marcador de contenido 5">
            <a:extLst>
              <a:ext uri="{FF2B5EF4-FFF2-40B4-BE49-F238E27FC236}">
                <a16:creationId xmlns:a16="http://schemas.microsoft.com/office/drawing/2014/main" id="{79CA158C-6EA4-42CF-B4FF-8A64909468F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71600" y="1247775"/>
            <a:ext cx="4724400" cy="5467350"/>
          </a:xfrm>
        </p:spPr>
      </p:pic>
    </p:spTree>
    <p:extLst>
      <p:ext uri="{BB962C8B-B14F-4D97-AF65-F5344CB8AC3E}">
        <p14:creationId xmlns:p14="http://schemas.microsoft.com/office/powerpoint/2010/main" val="3015294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58B69C-539C-46DA-A049-EB18A1BB3A0C}"/>
              </a:ext>
            </a:extLst>
          </p:cNvPr>
          <p:cNvSpPr>
            <a:spLocks noGrp="1"/>
          </p:cNvSpPr>
          <p:nvPr>
            <p:ph type="title"/>
          </p:nvPr>
        </p:nvSpPr>
        <p:spPr/>
        <p:txBody>
          <a:bodyPr/>
          <a:lstStyle/>
          <a:p>
            <a:r>
              <a:rPr lang="es-ES" dirty="0"/>
              <a:t>                 </a:t>
            </a:r>
            <a:r>
              <a:rPr lang="es-ES" b="1" dirty="0">
                <a:solidFill>
                  <a:srgbClr val="FF0000"/>
                </a:solidFill>
                <a:latin typeface="Times New Roman" panose="02020603050405020304" pitchFamily="18" charset="0"/>
                <a:cs typeface="Times New Roman" panose="02020603050405020304" pitchFamily="18" charset="0"/>
              </a:rPr>
              <a:t>CASTILLA-LA MANCHA</a:t>
            </a:r>
          </a:p>
        </p:txBody>
      </p:sp>
      <p:sp>
        <p:nvSpPr>
          <p:cNvPr id="7" name="Marcador de contenido 6">
            <a:extLst>
              <a:ext uri="{FF2B5EF4-FFF2-40B4-BE49-F238E27FC236}">
                <a16:creationId xmlns:a16="http://schemas.microsoft.com/office/drawing/2014/main" id="{0F51BA77-4A3F-4C96-AE11-A5D940ED2883}"/>
              </a:ext>
            </a:extLst>
          </p:cNvPr>
          <p:cNvSpPr>
            <a:spLocks noGrp="1"/>
          </p:cNvSpPr>
          <p:nvPr>
            <p:ph idx="1"/>
          </p:nvPr>
        </p:nvSpPr>
        <p:spPr>
          <a:xfrm>
            <a:off x="838200" y="1323975"/>
            <a:ext cx="10515600" cy="4852988"/>
          </a:xfrm>
        </p:spPr>
        <p:txBody>
          <a:bodyPr>
            <a:normAutofit/>
          </a:bodyPr>
          <a:lstStyle/>
          <a:p>
            <a:pPr algn="ctr"/>
            <a:r>
              <a:rPr lang="es-ES" b="1" dirty="0">
                <a:latin typeface="Times New Roman" panose="02020603050405020304" pitchFamily="18" charset="0"/>
                <a:cs typeface="Times New Roman" panose="02020603050405020304" pitchFamily="18" charset="0"/>
              </a:rPr>
              <a:t>CASTILLA-LEÓN		10.243</a:t>
            </a:r>
          </a:p>
          <a:p>
            <a:pPr algn="ctr"/>
            <a:r>
              <a:rPr lang="es-ES" b="1" dirty="0">
                <a:latin typeface="Times New Roman" panose="02020603050405020304" pitchFamily="18" charset="0"/>
                <a:cs typeface="Times New Roman" panose="02020603050405020304" pitchFamily="18" charset="0"/>
              </a:rPr>
              <a:t>GALICIA			             7.131</a:t>
            </a:r>
          </a:p>
          <a:p>
            <a:pPr algn="ctr"/>
            <a:r>
              <a:rPr lang="es-ES" b="1" dirty="0">
                <a:latin typeface="Times New Roman" panose="02020603050405020304" pitchFamily="18" charset="0"/>
                <a:cs typeface="Times New Roman" panose="02020603050405020304" pitchFamily="18" charset="0"/>
              </a:rPr>
              <a:t>CATALUÑA			   4.192</a:t>
            </a:r>
          </a:p>
          <a:p>
            <a:pPr algn="ctr"/>
            <a:r>
              <a:rPr lang="es-ES" b="1" dirty="0">
                <a:latin typeface="Times New Roman" panose="02020603050405020304" pitchFamily="18" charset="0"/>
                <a:cs typeface="Times New Roman" panose="02020603050405020304" pitchFamily="18" charset="0"/>
              </a:rPr>
              <a:t>ANDALUCÍA		              2.111</a:t>
            </a:r>
          </a:p>
          <a:p>
            <a:pPr algn="ctr"/>
            <a:r>
              <a:rPr lang="es-ES" b="1" dirty="0">
                <a:latin typeface="Times New Roman" panose="02020603050405020304" pitchFamily="18" charset="0"/>
                <a:cs typeface="Times New Roman" panose="02020603050405020304" pitchFamily="18" charset="0"/>
              </a:rPr>
              <a:t>CANTABRIA		              2.058</a:t>
            </a:r>
          </a:p>
          <a:p>
            <a:pPr algn="ctr"/>
            <a:r>
              <a:rPr lang="es-ES" b="1" dirty="0">
                <a:latin typeface="Times New Roman" panose="02020603050405020304" pitchFamily="18" charset="0"/>
                <a:cs typeface="Times New Roman" panose="02020603050405020304" pitchFamily="18" charset="0"/>
              </a:rPr>
              <a:t>ARAGÓN			              2.054</a:t>
            </a:r>
          </a:p>
          <a:p>
            <a:pPr algn="ctr"/>
            <a:r>
              <a:rPr lang="es-ES" b="1" dirty="0">
                <a:solidFill>
                  <a:srgbClr val="FF0000"/>
                </a:solidFill>
                <a:latin typeface="Times New Roman" panose="02020603050405020304" pitchFamily="18" charset="0"/>
                <a:cs typeface="Times New Roman" panose="02020603050405020304" pitchFamily="18" charset="0"/>
              </a:rPr>
              <a:t>CASTILLA-LA MANCHA	     1.756</a:t>
            </a:r>
          </a:p>
          <a:p>
            <a:pPr algn="ctr"/>
            <a:r>
              <a:rPr lang="es-ES" b="1" dirty="0">
                <a:latin typeface="Times New Roman" panose="02020603050405020304" pitchFamily="18" charset="0"/>
                <a:cs typeface="Times New Roman" panose="02020603050405020304" pitchFamily="18" charset="0"/>
              </a:rPr>
              <a:t>NAVARRA			     1.034</a:t>
            </a:r>
          </a:p>
          <a:p>
            <a:pPr lvl="5"/>
            <a:r>
              <a:rPr lang="es-ES" sz="2800" b="1" dirty="0">
                <a:solidFill>
                  <a:srgbClr val="FF0000"/>
                </a:solidFill>
                <a:latin typeface="Times New Roman" panose="02020603050405020304" pitchFamily="18" charset="0"/>
                <a:cs typeface="Times New Roman" panose="02020603050405020304" pitchFamily="18" charset="0"/>
              </a:rPr>
              <a:t>TOTAL			        34.961</a:t>
            </a:r>
          </a:p>
        </p:txBody>
      </p:sp>
    </p:spTree>
    <p:extLst>
      <p:ext uri="{BB962C8B-B14F-4D97-AF65-F5344CB8AC3E}">
        <p14:creationId xmlns:p14="http://schemas.microsoft.com/office/powerpoint/2010/main" val="3376575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89DA0F-CAA1-4A49-85A7-89E77B5BEFF0}"/>
              </a:ext>
            </a:extLst>
          </p:cNvPr>
          <p:cNvSpPr>
            <a:spLocks noGrp="1"/>
          </p:cNvSpPr>
          <p:nvPr>
            <p:ph type="title"/>
          </p:nvPr>
        </p:nvSpPr>
        <p:spPr/>
        <p:txBody>
          <a:bodyPr/>
          <a:lstStyle/>
          <a:p>
            <a:r>
              <a:rPr lang="es-ES" b="1" dirty="0">
                <a:solidFill>
                  <a:srgbClr val="0070C0"/>
                </a:solidFill>
                <a:latin typeface="Times New Roman" panose="02020603050405020304" pitchFamily="18" charset="0"/>
                <a:cs typeface="Times New Roman" panose="02020603050405020304" pitchFamily="18" charset="0"/>
              </a:rPr>
              <a:t>  	</a:t>
            </a:r>
            <a:r>
              <a:rPr lang="es-ES" b="1" dirty="0">
                <a:solidFill>
                  <a:srgbClr val="FF0000"/>
                </a:solidFill>
                <a:latin typeface="Times New Roman" panose="02020603050405020304" pitchFamily="18" charset="0"/>
                <a:cs typeface="Times New Roman" panose="02020603050405020304" pitchFamily="18" charset="0"/>
              </a:rPr>
              <a:t>¿QUIÉN INICIÓ LA POLÉMICA?  </a:t>
            </a:r>
            <a:br>
              <a:rPr lang="es-ES" b="1" dirty="0">
                <a:solidFill>
                  <a:srgbClr val="FF0000"/>
                </a:solidFill>
                <a:latin typeface="Times New Roman" panose="02020603050405020304" pitchFamily="18" charset="0"/>
                <a:cs typeface="Times New Roman" panose="02020603050405020304" pitchFamily="18" charset="0"/>
              </a:rPr>
            </a:br>
            <a:r>
              <a:rPr lang="es-ES" b="1" dirty="0">
                <a:solidFill>
                  <a:srgbClr val="0070C0"/>
                </a:solidFill>
                <a:latin typeface="Times New Roman" panose="02020603050405020304" pitchFamily="18" charset="0"/>
                <a:cs typeface="Times New Roman" panose="02020603050405020304" pitchFamily="18" charset="0"/>
              </a:rPr>
              <a:t>       TANTO MONTA, MONTA TANTO</a:t>
            </a:r>
            <a:endParaRPr lang="es-ES" dirty="0"/>
          </a:p>
        </p:txBody>
      </p:sp>
      <p:pic>
        <p:nvPicPr>
          <p:cNvPr id="5" name="Marcador de contenido 6">
            <a:extLst>
              <a:ext uri="{FF2B5EF4-FFF2-40B4-BE49-F238E27FC236}">
                <a16:creationId xmlns:a16="http://schemas.microsoft.com/office/drawing/2014/main" id="{9B9692BB-2741-4A83-B26C-D0F94CB1AA4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314825" y="2476501"/>
            <a:ext cx="3404736" cy="31242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8744155C-93B1-4AF3-BF92-CD20CD483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711" y="2476501"/>
            <a:ext cx="3777114" cy="3124200"/>
          </a:xfrm>
          <a:prstGeom prst="rect">
            <a:avLst/>
          </a:prstGeom>
        </p:spPr>
      </p:pic>
      <p:pic>
        <p:nvPicPr>
          <p:cNvPr id="11" name="Marcador de contenido 10">
            <a:extLst>
              <a:ext uri="{FF2B5EF4-FFF2-40B4-BE49-F238E27FC236}">
                <a16:creationId xmlns:a16="http://schemas.microsoft.com/office/drawing/2014/main" id="{19333149-EF3A-4746-90B6-06B6BCEE8686}"/>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719561" y="2476501"/>
            <a:ext cx="3777114" cy="3124200"/>
          </a:xfrm>
        </p:spPr>
      </p:pic>
    </p:spTree>
    <p:extLst>
      <p:ext uri="{BB962C8B-B14F-4D97-AF65-F5344CB8AC3E}">
        <p14:creationId xmlns:p14="http://schemas.microsoft.com/office/powerpoint/2010/main" val="1569650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36687F-8E59-4E7C-A58F-FECA4D132EE2}"/>
              </a:ext>
            </a:extLst>
          </p:cNvPr>
          <p:cNvSpPr>
            <a:spLocks noGrp="1"/>
          </p:cNvSpPr>
          <p:nvPr>
            <p:ph type="title"/>
          </p:nvPr>
        </p:nvSpPr>
        <p:spPr/>
        <p:txBody>
          <a:bodyPr/>
          <a:lstStyle/>
          <a:p>
            <a:r>
              <a:rPr lang="es-ES" sz="4400" b="1" dirty="0">
                <a:solidFill>
                  <a:srgbClr val="FF0000"/>
                </a:solidFill>
                <a:latin typeface="Times New Roman" panose="02020603050405020304" pitchFamily="18" charset="0"/>
                <a:cs typeface="Times New Roman" panose="02020603050405020304" pitchFamily="18" charset="0"/>
              </a:rPr>
              <a:t>           PROPIETARIO EL ESTADO</a:t>
            </a:r>
            <a:br>
              <a:rPr lang="es-ES" sz="4400" b="1" dirty="0">
                <a:solidFill>
                  <a:srgbClr val="FF0000"/>
                </a:solidFill>
                <a:latin typeface="Times New Roman" panose="02020603050405020304" pitchFamily="18" charset="0"/>
                <a:cs typeface="Times New Roman" panose="02020603050405020304" pitchFamily="18" charset="0"/>
              </a:rPr>
            </a:br>
            <a:endParaRPr lang="es-ES" dirty="0"/>
          </a:p>
        </p:txBody>
      </p:sp>
      <p:sp>
        <p:nvSpPr>
          <p:cNvPr id="5" name="Marcador de contenido 4">
            <a:extLst>
              <a:ext uri="{FF2B5EF4-FFF2-40B4-BE49-F238E27FC236}">
                <a16:creationId xmlns:a16="http://schemas.microsoft.com/office/drawing/2014/main" id="{5786E317-08AF-49FE-BCE8-F760BD389CDA}"/>
              </a:ext>
            </a:extLst>
          </p:cNvPr>
          <p:cNvSpPr>
            <a:spLocks noGrp="1"/>
          </p:cNvSpPr>
          <p:nvPr>
            <p:ph sz="half" idx="2"/>
          </p:nvPr>
        </p:nvSpPr>
        <p:spPr/>
        <p:txBody>
          <a:bodyPr>
            <a:normAutofit fontScale="92500" lnSpcReduction="10000"/>
          </a:bodyPr>
          <a:lstStyle/>
          <a:p>
            <a:r>
              <a:rPr lang="es-ES" sz="2800" dirty="0">
                <a:latin typeface="Times New Roman" panose="02020603050405020304" pitchFamily="18" charset="0"/>
                <a:cs typeface="Times New Roman" panose="02020603050405020304" pitchFamily="18" charset="0"/>
              </a:rPr>
              <a:t>El emperador Carlos V cuando visitó la ciudad en 1526 y al ver la Mezquita, expresó aquellas famosas y tan repetidas palabras:</a:t>
            </a:r>
          </a:p>
          <a:p>
            <a:endParaRPr lang="es-ES" sz="2800" dirty="0">
              <a:latin typeface="Times New Roman" panose="02020603050405020304" pitchFamily="18" charset="0"/>
              <a:cs typeface="Times New Roman" panose="02020603050405020304" pitchFamily="18" charset="0"/>
            </a:endParaRPr>
          </a:p>
          <a:p>
            <a:endParaRPr lang="es-ES" sz="2800" dirty="0">
              <a:latin typeface="Times New Roman" panose="02020603050405020304" pitchFamily="18" charset="0"/>
              <a:cs typeface="Times New Roman" panose="02020603050405020304" pitchFamily="18" charset="0"/>
            </a:endParaRPr>
          </a:p>
          <a:p>
            <a:r>
              <a:rPr lang="es-ES" sz="2800" i="1" dirty="0">
                <a:latin typeface="Times New Roman" panose="02020603050405020304" pitchFamily="18" charset="0"/>
                <a:cs typeface="Times New Roman" panose="02020603050405020304" pitchFamily="18" charset="0"/>
              </a:rPr>
              <a:t>"</a:t>
            </a:r>
            <a:r>
              <a:rPr lang="es-ES" sz="2800" b="1" i="1" dirty="0">
                <a:latin typeface="Times New Roman" panose="02020603050405020304" pitchFamily="18" charset="0"/>
                <a:cs typeface="Times New Roman" panose="02020603050405020304" pitchFamily="18" charset="0"/>
              </a:rPr>
              <a:t>Yo no sabía que era esto, pues no hubiera permitido que se llegara a lo antiguo; porque hacéis lo que puede haber en otras partes y habéis deshecho lo que era singular en el mundo".</a:t>
            </a:r>
          </a:p>
          <a:p>
            <a:endParaRPr lang="es-ES" dirty="0"/>
          </a:p>
        </p:txBody>
      </p:sp>
      <p:pic>
        <p:nvPicPr>
          <p:cNvPr id="6" name="2 Imagen" descr="http://www.canaldelmisterio.com/wp-content/uploads/2015/09/FelipeII.jpg">
            <a:extLst>
              <a:ext uri="{FF2B5EF4-FFF2-40B4-BE49-F238E27FC236}">
                <a16:creationId xmlns:a16="http://schemas.microsoft.com/office/drawing/2014/main" id="{D61EC46E-EC9B-4C5B-A8FD-7F18C4670923}"/>
              </a:ext>
            </a:extLst>
          </p:cNvPr>
          <p:cNvPicPr>
            <a:picLocks noGrp="1"/>
          </p:cNvPicPr>
          <p:nvPr>
            <p:ph sz="half" idx="1"/>
          </p:nvPr>
        </p:nvPicPr>
        <p:blipFill>
          <a:blip r:embed="rId2"/>
          <a:srcRect/>
          <a:stretch>
            <a:fillRect/>
          </a:stretch>
        </p:blipFill>
        <p:spPr bwMode="auto">
          <a:xfrm>
            <a:off x="2015661" y="1825625"/>
            <a:ext cx="2883827" cy="4351338"/>
          </a:xfrm>
          <a:prstGeom prst="rect">
            <a:avLst/>
          </a:prstGeom>
          <a:noFill/>
          <a:ln w="9525">
            <a:noFill/>
            <a:miter lim="800000"/>
            <a:headEnd/>
            <a:tailEnd/>
          </a:ln>
        </p:spPr>
      </p:pic>
    </p:spTree>
    <p:extLst>
      <p:ext uri="{BB962C8B-B14F-4D97-AF65-F5344CB8AC3E}">
        <p14:creationId xmlns:p14="http://schemas.microsoft.com/office/powerpoint/2010/main" val="1942149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90CAAE37-20DE-4B1A-81DC-D7AC9FDD0620}"/>
              </a:ext>
            </a:extLst>
          </p:cNvPr>
          <p:cNvSpPr>
            <a:spLocks noGrp="1"/>
          </p:cNvSpPr>
          <p:nvPr>
            <p:ph type="title" idx="4294967295"/>
          </p:nvPr>
        </p:nvSpPr>
        <p:spPr>
          <a:xfrm>
            <a:off x="0" y="1709738"/>
            <a:ext cx="10515600" cy="2852737"/>
          </a:xfrm>
        </p:spPr>
        <p:txBody>
          <a:bodyPr/>
          <a:lstStyle/>
          <a:p>
            <a:r>
              <a:rPr lang="es-ES" dirty="0"/>
              <a:t>              </a:t>
            </a:r>
            <a:r>
              <a:rPr lang="es-ES" sz="7200" b="1" dirty="0">
                <a:solidFill>
                  <a:srgbClr val="FF0000"/>
                </a:solidFill>
                <a:latin typeface="Times New Roman" panose="02020603050405020304" pitchFamily="18" charset="0"/>
                <a:cs typeface="Times New Roman" panose="02020603050405020304" pitchFamily="18" charset="0"/>
              </a:rPr>
              <a:t>CASO MEZQUITA</a:t>
            </a:r>
          </a:p>
        </p:txBody>
      </p:sp>
    </p:spTree>
    <p:extLst>
      <p:ext uri="{BB962C8B-B14F-4D97-AF65-F5344CB8AC3E}">
        <p14:creationId xmlns:p14="http://schemas.microsoft.com/office/powerpoint/2010/main" val="565138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2 Imagen" descr="C:\Users\Miiguel\Dropbox\Comando Mezquita\02-FONDO DOCUMENTAL\Inmatriculación Mezquita\Inmatriculación mezquita\Inmatriculación Mezquita 2.jpg">
            <a:extLst>
              <a:ext uri="{FF2B5EF4-FFF2-40B4-BE49-F238E27FC236}">
                <a16:creationId xmlns:a16="http://schemas.microsoft.com/office/drawing/2014/main" id="{BA2E8871-6E84-431A-8A04-ADED5CFABBFF}"/>
              </a:ext>
            </a:extLst>
          </p:cNvPr>
          <p:cNvPicPr/>
          <p:nvPr/>
        </p:nvPicPr>
        <p:blipFill>
          <a:blip r:embed="rId2"/>
          <a:srcRect/>
          <a:stretch>
            <a:fillRect/>
          </a:stretch>
        </p:blipFill>
        <p:spPr bwMode="auto">
          <a:xfrm>
            <a:off x="1800226" y="76199"/>
            <a:ext cx="8543924" cy="6677025"/>
          </a:xfrm>
          <a:prstGeom prst="rect">
            <a:avLst/>
          </a:prstGeom>
          <a:noFill/>
          <a:ln w="9525">
            <a:noFill/>
            <a:miter lim="800000"/>
            <a:headEnd/>
            <a:tailEnd/>
          </a:ln>
        </p:spPr>
      </p:pic>
    </p:spTree>
    <p:extLst>
      <p:ext uri="{BB962C8B-B14F-4D97-AF65-F5344CB8AC3E}">
        <p14:creationId xmlns:p14="http://schemas.microsoft.com/office/powerpoint/2010/main" val="501508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46E299-4858-4D8B-BD08-5BF4B0EBE350}"/>
              </a:ext>
            </a:extLst>
          </p:cNvPr>
          <p:cNvSpPr>
            <a:spLocks noGrp="1"/>
          </p:cNvSpPr>
          <p:nvPr>
            <p:ph type="title"/>
          </p:nvPr>
        </p:nvSpPr>
        <p:spPr/>
        <p:txBody>
          <a:bodyPr/>
          <a:lstStyle/>
          <a:p>
            <a:r>
              <a:rPr lang="es-ES" b="1" dirty="0">
                <a:solidFill>
                  <a:srgbClr val="FF0000"/>
                </a:solidFill>
                <a:latin typeface="Times New Roman" panose="02020603050405020304" pitchFamily="18" charset="0"/>
                <a:cs typeface="Times New Roman" panose="02020603050405020304" pitchFamily="18" charset="0"/>
              </a:rPr>
              <a:t>          LA NEGACIÓN DEL NOMBRE</a:t>
            </a:r>
          </a:p>
        </p:txBody>
      </p:sp>
      <p:pic>
        <p:nvPicPr>
          <p:cNvPr id="5" name="2 Imagen" descr="C:\Users\Miiguel\Dropbox\Comando Mezquita\02-FONDO DOCUMENTAL\MATERIAL DIVULGATIVO\FOLLETOS\Guía Mezquita. 1981\guia mezq 1981  1.jpg">
            <a:extLst>
              <a:ext uri="{FF2B5EF4-FFF2-40B4-BE49-F238E27FC236}">
                <a16:creationId xmlns:a16="http://schemas.microsoft.com/office/drawing/2014/main" id="{73E2A053-EA24-4C98-91DD-EC43FF6DDCB4}"/>
              </a:ext>
            </a:extLst>
          </p:cNvPr>
          <p:cNvPicPr>
            <a:picLocks noGrp="1"/>
          </p:cNvPicPr>
          <p:nvPr>
            <p:ph sz="half" idx="1"/>
          </p:nvPr>
        </p:nvPicPr>
        <p:blipFill>
          <a:blip r:embed="rId2" cstate="print"/>
          <a:srcRect/>
          <a:stretch>
            <a:fillRect/>
          </a:stretch>
        </p:blipFill>
        <p:spPr bwMode="auto">
          <a:xfrm>
            <a:off x="2258983" y="2172494"/>
            <a:ext cx="2340033" cy="3657600"/>
          </a:xfrm>
          <a:prstGeom prst="rect">
            <a:avLst/>
          </a:prstGeom>
          <a:noFill/>
          <a:ln w="9525">
            <a:noFill/>
            <a:miter lim="800000"/>
            <a:headEnd/>
            <a:tailEnd/>
          </a:ln>
        </p:spPr>
      </p:pic>
      <p:pic>
        <p:nvPicPr>
          <p:cNvPr id="6" name="4 Imagen" descr="C:\Users\Miiguel\Dropbox\Comando Mezquita\02-FONDO DOCUMENTAL\MATERIAL DIVULGATIVO\FOLLETOS\Guía Mezquita. Actual\Tríptico 1.jpg">
            <a:extLst>
              <a:ext uri="{FF2B5EF4-FFF2-40B4-BE49-F238E27FC236}">
                <a16:creationId xmlns:a16="http://schemas.microsoft.com/office/drawing/2014/main" id="{B8354473-3BF2-46B4-A2D5-A22EF1219663}"/>
              </a:ext>
            </a:extLst>
          </p:cNvPr>
          <p:cNvPicPr>
            <a:picLocks noGrp="1"/>
          </p:cNvPicPr>
          <p:nvPr>
            <p:ph sz="half" idx="2"/>
          </p:nvPr>
        </p:nvPicPr>
        <p:blipFill>
          <a:blip r:embed="rId3"/>
          <a:srcRect/>
          <a:stretch>
            <a:fillRect/>
          </a:stretch>
        </p:blipFill>
        <p:spPr bwMode="auto">
          <a:xfrm>
            <a:off x="6172200" y="2146747"/>
            <a:ext cx="5181600" cy="3709094"/>
          </a:xfrm>
          <a:prstGeom prst="rect">
            <a:avLst/>
          </a:prstGeom>
          <a:noFill/>
          <a:ln w="9525">
            <a:noFill/>
            <a:miter lim="800000"/>
            <a:headEnd/>
            <a:tailEnd/>
          </a:ln>
        </p:spPr>
      </p:pic>
    </p:spTree>
    <p:extLst>
      <p:ext uri="{BB962C8B-B14F-4D97-AF65-F5344CB8AC3E}">
        <p14:creationId xmlns:p14="http://schemas.microsoft.com/office/powerpoint/2010/main" val="2436717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29AEC3-AAF4-4954-9A0E-27160AFE627C}"/>
              </a:ext>
            </a:extLst>
          </p:cNvPr>
          <p:cNvSpPr>
            <a:spLocks noGrp="1"/>
          </p:cNvSpPr>
          <p:nvPr>
            <p:ph type="title"/>
          </p:nvPr>
        </p:nvSpPr>
        <p:spPr/>
        <p:txBody>
          <a:bodyPr/>
          <a:lstStyle/>
          <a:p>
            <a:r>
              <a:rPr lang="es-ES" b="1" dirty="0">
                <a:solidFill>
                  <a:srgbClr val="FF0000"/>
                </a:solidFill>
                <a:latin typeface="Times New Roman" panose="02020603050405020304" pitchFamily="18" charset="0"/>
                <a:cs typeface="Times New Roman" panose="02020603050405020304" pitchFamily="18" charset="0"/>
              </a:rPr>
              <a:t>                CONTROL IDEOLÓGICO</a:t>
            </a:r>
          </a:p>
        </p:txBody>
      </p:sp>
      <p:pic>
        <p:nvPicPr>
          <p:cNvPr id="7" name="Marcador de contenido 6">
            <a:extLst>
              <a:ext uri="{FF2B5EF4-FFF2-40B4-BE49-F238E27FC236}">
                <a16:creationId xmlns:a16="http://schemas.microsoft.com/office/drawing/2014/main" id="{5C044A69-02D5-46B5-B301-8C39225989D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799" y="2200275"/>
            <a:ext cx="5181599" cy="3400838"/>
          </a:xfrm>
        </p:spPr>
      </p:pic>
      <p:pic>
        <p:nvPicPr>
          <p:cNvPr id="5" name="1 Imagen" descr="Concierto histórico de Yehudi Menuhin - Foto:FRANCISCO GONZALEZ">
            <a:extLst>
              <a:ext uri="{FF2B5EF4-FFF2-40B4-BE49-F238E27FC236}">
                <a16:creationId xmlns:a16="http://schemas.microsoft.com/office/drawing/2014/main" id="{ED410106-1C19-480B-AAEC-984DD3EE285F}"/>
              </a:ext>
            </a:extLst>
          </p:cNvPr>
          <p:cNvPicPr>
            <a:picLocks noGrp="1"/>
          </p:cNvPicPr>
          <p:nvPr>
            <p:ph sz="half" idx="1"/>
          </p:nvPr>
        </p:nvPicPr>
        <p:blipFill>
          <a:blip r:embed="rId3"/>
          <a:srcRect/>
          <a:stretch>
            <a:fillRect/>
          </a:stretch>
        </p:blipFill>
        <p:spPr bwMode="auto">
          <a:xfrm>
            <a:off x="838200" y="2200275"/>
            <a:ext cx="5181600" cy="3400838"/>
          </a:xfrm>
          <a:prstGeom prst="rect">
            <a:avLst/>
          </a:prstGeom>
          <a:noFill/>
          <a:ln w="9525">
            <a:noFill/>
            <a:miter lim="800000"/>
            <a:headEnd/>
            <a:tailEnd/>
          </a:ln>
        </p:spPr>
      </p:pic>
    </p:spTree>
    <p:extLst>
      <p:ext uri="{BB962C8B-B14F-4D97-AF65-F5344CB8AC3E}">
        <p14:creationId xmlns:p14="http://schemas.microsoft.com/office/powerpoint/2010/main" val="2878303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55BDAD-6E4B-431D-AA20-8F0B95D5A95B}"/>
              </a:ext>
            </a:extLst>
          </p:cNvPr>
          <p:cNvSpPr>
            <a:spLocks noGrp="1"/>
          </p:cNvSpPr>
          <p:nvPr>
            <p:ph type="title"/>
          </p:nvPr>
        </p:nvSpPr>
        <p:spPr>
          <a:xfrm>
            <a:off x="1066800" y="500062"/>
            <a:ext cx="10515600" cy="1325563"/>
          </a:xfrm>
        </p:spPr>
        <p:txBody>
          <a:bodyPr>
            <a:normAutofit fontScale="90000"/>
          </a:bodyPr>
          <a:lstStyle/>
          <a:p>
            <a:r>
              <a:rPr lang="es-ES" sz="4000" b="1" dirty="0">
                <a:solidFill>
                  <a:srgbClr val="FF0000"/>
                </a:solidFill>
                <a:latin typeface="Times New Roman" panose="02020603050405020304" pitchFamily="18" charset="0"/>
                <a:cs typeface="Times New Roman" panose="02020603050405020304" pitchFamily="18" charset="0"/>
              </a:rPr>
              <a:t> </a:t>
            </a:r>
            <a:r>
              <a:rPr lang="es-ES" sz="3100" b="1" dirty="0">
                <a:solidFill>
                  <a:srgbClr val="FF0000"/>
                </a:solidFill>
                <a:latin typeface="Times New Roman" panose="02020603050405020304" pitchFamily="18" charset="0"/>
                <a:cs typeface="Times New Roman" panose="02020603050405020304" pitchFamily="18" charset="0"/>
              </a:rPr>
              <a:t>GESTIÓN ECONÓMICA: FALTA DE TRANSPARENCIA</a:t>
            </a:r>
            <a:br>
              <a:rPr lang="es-ES" sz="4400" b="1" dirty="0">
                <a:solidFill>
                  <a:srgbClr val="FF0000"/>
                </a:solidFill>
                <a:latin typeface="Times New Roman" panose="02020603050405020304" pitchFamily="18" charset="0"/>
                <a:cs typeface="Times New Roman" panose="02020603050405020304" pitchFamily="18" charset="0"/>
              </a:rPr>
            </a:br>
            <a:r>
              <a:rPr lang="es-ES" sz="2000" dirty="0">
                <a:latin typeface="Times New Roman" panose="02020603050405020304" pitchFamily="18" charset="0"/>
                <a:cs typeface="Times New Roman" panose="02020603050405020304" pitchFamily="18" charset="0"/>
              </a:rPr>
              <a:t>Hace poco años, a raíz de las denuncias de las Plataformas ciudadanas, se pagaba solo en metálico.</a:t>
            </a:r>
            <a:br>
              <a:rPr lang="es-ES" sz="2000" dirty="0">
                <a:latin typeface="Times New Roman" panose="02020603050405020304" pitchFamily="18" charset="0"/>
                <a:cs typeface="Times New Roman" panose="02020603050405020304" pitchFamily="18" charset="0"/>
              </a:rPr>
            </a:br>
            <a:r>
              <a:rPr lang="es-ES" sz="2000" dirty="0">
                <a:latin typeface="Times New Roman" panose="02020603050405020304" pitchFamily="18" charset="0"/>
                <a:cs typeface="Times New Roman" panose="02020603050405020304" pitchFamily="18" charset="0"/>
              </a:rPr>
              <a:t>No se informaba de las cuentas del Cabildo (aproximaciones). Actualmente informan de las cuentas anualmente (beneficio de </a:t>
            </a:r>
            <a:r>
              <a:rPr lang="es-ES" sz="2000" b="1" dirty="0">
                <a:solidFill>
                  <a:srgbClr val="FF0000"/>
                </a:solidFill>
                <a:latin typeface="Times New Roman" panose="02020603050405020304" pitchFamily="18" charset="0"/>
                <a:cs typeface="Times New Roman" panose="02020603050405020304" pitchFamily="18" charset="0"/>
              </a:rPr>
              <a:t>2022: 4.638.907 </a:t>
            </a:r>
            <a:r>
              <a:rPr lang="es-ES" sz="2000" dirty="0">
                <a:latin typeface="Times New Roman" panose="02020603050405020304" pitchFamily="18" charset="0"/>
                <a:cs typeface="Times New Roman" panose="02020603050405020304" pitchFamily="18" charset="0"/>
              </a:rPr>
              <a:t>euros/ </a:t>
            </a:r>
            <a:r>
              <a:rPr lang="es-ES" sz="2000" b="1" dirty="0">
                <a:latin typeface="Times New Roman" panose="02020603050405020304" pitchFamily="18" charset="0"/>
                <a:cs typeface="Times New Roman" panose="02020603050405020304" pitchFamily="18" charset="0"/>
              </a:rPr>
              <a:t>beneficio </a:t>
            </a:r>
            <a:r>
              <a:rPr lang="es-ES" sz="2000" b="1" dirty="0">
                <a:solidFill>
                  <a:srgbClr val="FF0000"/>
                </a:solidFill>
                <a:latin typeface="Times New Roman" panose="02020603050405020304" pitchFamily="18" charset="0"/>
                <a:cs typeface="Times New Roman" panose="02020603050405020304" pitchFamily="18" charset="0"/>
              </a:rPr>
              <a:t>2023: 9.000.000 euros</a:t>
            </a:r>
            <a:r>
              <a:rPr lang="es-ES" sz="2000" dirty="0">
                <a:latin typeface="Times New Roman" panose="02020603050405020304" pitchFamily="18" charset="0"/>
                <a:cs typeface="Times New Roman" panose="02020603050405020304" pitchFamily="18" charset="0"/>
              </a:rPr>
              <a:t>).</a:t>
            </a:r>
            <a:endParaRPr lang="es-ES" sz="2000" dirty="0"/>
          </a:p>
        </p:txBody>
      </p:sp>
      <p:sp>
        <p:nvSpPr>
          <p:cNvPr id="4" name="Marcador de contenido 3">
            <a:extLst>
              <a:ext uri="{FF2B5EF4-FFF2-40B4-BE49-F238E27FC236}">
                <a16:creationId xmlns:a16="http://schemas.microsoft.com/office/drawing/2014/main" id="{F77FB16E-0E61-4B65-A725-FEFD11A1CC6E}"/>
              </a:ext>
            </a:extLst>
          </p:cNvPr>
          <p:cNvSpPr>
            <a:spLocks noGrp="1"/>
          </p:cNvSpPr>
          <p:nvPr>
            <p:ph sz="half" idx="2"/>
          </p:nvPr>
        </p:nvSpPr>
        <p:spPr>
          <a:xfrm>
            <a:off x="6172200" y="2152650"/>
            <a:ext cx="5181600" cy="4024312"/>
          </a:xfrm>
        </p:spPr>
        <p:txBody>
          <a:bodyPr>
            <a:normAutofit fontScale="62500" lnSpcReduction="20000"/>
          </a:bodyPr>
          <a:lstStyle/>
          <a:p>
            <a:pPr>
              <a:buFont typeface="Wingdings" panose="05000000000000000000" pitchFamily="2" charset="2"/>
              <a:buChar char="Ø"/>
            </a:pPr>
            <a:r>
              <a:rPr lang="es-ES" sz="2900" b="1" dirty="0">
                <a:solidFill>
                  <a:srgbClr val="FF0000"/>
                </a:solidFill>
                <a:latin typeface="Times New Roman" panose="02020603050405020304" pitchFamily="18" charset="0"/>
                <a:cs typeface="Times New Roman" panose="02020603050405020304" pitchFamily="18" charset="0"/>
              </a:rPr>
              <a:t>INVERSIONES EN LA MEZQUITA</a:t>
            </a:r>
          </a:p>
          <a:p>
            <a:pPr marL="0" indent="0">
              <a:buNone/>
            </a:pPr>
            <a:r>
              <a:rPr lang="es-ES" sz="2800" b="1" dirty="0">
                <a:solidFill>
                  <a:srgbClr val="FF0000"/>
                </a:solidFill>
                <a:latin typeface="Times New Roman" panose="02020603050405020304" pitchFamily="18" charset="0"/>
                <a:cs typeface="Times New Roman" panose="02020603050405020304" pitchFamily="18" charset="0"/>
              </a:rPr>
              <a:t>Millones de pesetas, euros</a:t>
            </a:r>
            <a:r>
              <a:rPr lang="es-ES" sz="2800" dirty="0">
                <a:latin typeface="Times New Roman" panose="02020603050405020304" pitchFamily="18" charset="0"/>
                <a:cs typeface="Times New Roman" panose="02020603050405020304" pitchFamily="18" charset="0"/>
              </a:rPr>
              <a:t>, desde la monarquía de     Alfonso XII hasta la presente. </a:t>
            </a:r>
          </a:p>
          <a:p>
            <a:pPr marL="0" indent="0">
              <a:buNone/>
            </a:pPr>
            <a:endParaRPr lang="es-ES" sz="2600" b="1" dirty="0">
              <a:solidFill>
                <a:srgbClr val="FF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s-ES" sz="2600" b="1" dirty="0">
                <a:solidFill>
                  <a:srgbClr val="FF0000"/>
                </a:solidFill>
                <a:latin typeface="Times New Roman" panose="02020603050405020304" pitchFamily="18" charset="0"/>
                <a:cs typeface="Times New Roman" panose="02020603050405020304" pitchFamily="18" charset="0"/>
              </a:rPr>
              <a:t>EL OBISPO INMATRICULA EL ESTADO PAGA</a:t>
            </a:r>
          </a:p>
          <a:p>
            <a:pPr marL="0" indent="0">
              <a:buNone/>
            </a:pPr>
            <a:r>
              <a:rPr lang="es-ES" sz="2800" dirty="0">
                <a:latin typeface="Times New Roman" panose="02020603050405020304" pitchFamily="18" charset="0"/>
                <a:cs typeface="Times New Roman" panose="02020603050405020304" pitchFamily="18" charset="0"/>
              </a:rPr>
              <a:t>No solo se contentan con inmatricular la Mezquita. inmatriculan las iglesias conforme se van restaurando: San Agustín (alrededor de </a:t>
            </a:r>
            <a:r>
              <a:rPr lang="es-ES" sz="2800" b="1" dirty="0">
                <a:solidFill>
                  <a:srgbClr val="FF0000"/>
                </a:solidFill>
                <a:latin typeface="Times New Roman" panose="02020603050405020304" pitchFamily="18" charset="0"/>
                <a:cs typeface="Times New Roman" panose="02020603050405020304" pitchFamily="18" charset="0"/>
              </a:rPr>
              <a:t>4 millones </a:t>
            </a:r>
            <a:r>
              <a:rPr lang="es-ES" sz="2800" dirty="0">
                <a:latin typeface="Times New Roman" panose="02020603050405020304" pitchFamily="18" charset="0"/>
                <a:cs typeface="Times New Roman" panose="02020603050405020304" pitchFamily="18" charset="0"/>
              </a:rPr>
              <a:t>de euros), San Lorenzo (</a:t>
            </a:r>
            <a:r>
              <a:rPr lang="es-ES" sz="2800" b="1" dirty="0">
                <a:solidFill>
                  <a:srgbClr val="FF0000"/>
                </a:solidFill>
                <a:latin typeface="Times New Roman" panose="02020603050405020304" pitchFamily="18" charset="0"/>
                <a:cs typeface="Times New Roman" panose="02020603050405020304" pitchFamily="18" charset="0"/>
              </a:rPr>
              <a:t>556.000 euros</a:t>
            </a:r>
            <a:r>
              <a:rPr lang="es-ES" sz="2800" dirty="0">
                <a:latin typeface="Times New Roman" panose="02020603050405020304" pitchFamily="18" charset="0"/>
                <a:cs typeface="Times New Roman" panose="02020603050405020304" pitchFamily="18" charset="0"/>
              </a:rPr>
              <a:t>), La Compañía (</a:t>
            </a:r>
            <a:r>
              <a:rPr lang="es-ES" sz="2800" b="1" dirty="0">
                <a:solidFill>
                  <a:srgbClr val="FF0000"/>
                </a:solidFill>
                <a:latin typeface="Times New Roman" panose="02020603050405020304" pitchFamily="18" charset="0"/>
                <a:cs typeface="Times New Roman" panose="02020603050405020304" pitchFamily="18" charset="0"/>
              </a:rPr>
              <a:t>400.000 euros</a:t>
            </a:r>
            <a:r>
              <a:rPr lang="es-ES" sz="2800" dirty="0">
                <a:latin typeface="Times New Roman" panose="02020603050405020304" pitchFamily="18" charset="0"/>
                <a:cs typeface="Times New Roman" panose="02020603050405020304" pitchFamily="18" charset="0"/>
              </a:rPr>
              <a:t>), San Miguel, Santa Marina, El Carmen, San Nicolás, La Magdalena (restaurada y secularizada). </a:t>
            </a:r>
          </a:p>
          <a:p>
            <a:endParaRPr lang="es-E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s-ES" sz="2900" b="1" dirty="0">
                <a:solidFill>
                  <a:srgbClr val="FF0000"/>
                </a:solidFill>
                <a:latin typeface="Times New Roman" panose="02020603050405020304" pitchFamily="18" charset="0"/>
                <a:cs typeface="Times New Roman" panose="02020603050405020304" pitchFamily="18" charset="0"/>
              </a:rPr>
              <a:t>FONDOS DE INVERSIÓN</a:t>
            </a:r>
          </a:p>
          <a:p>
            <a:pPr marL="0" indent="0">
              <a:buNone/>
            </a:pPr>
            <a:r>
              <a:rPr lang="es-ES" sz="2800" dirty="0">
                <a:latin typeface="Times New Roman" panose="02020603050405020304" pitchFamily="18" charset="0"/>
                <a:cs typeface="Times New Roman" panose="02020603050405020304" pitchFamily="18" charset="0"/>
              </a:rPr>
              <a:t>El obispado en 2018 invirtió </a:t>
            </a:r>
            <a:r>
              <a:rPr lang="es-ES" sz="2800" b="1" dirty="0">
                <a:solidFill>
                  <a:srgbClr val="FF0000"/>
                </a:solidFill>
                <a:latin typeface="Times New Roman" panose="02020603050405020304" pitchFamily="18" charset="0"/>
                <a:cs typeface="Times New Roman" panose="02020603050405020304" pitchFamily="18" charset="0"/>
              </a:rPr>
              <a:t>más de 4 millones </a:t>
            </a:r>
            <a:r>
              <a:rPr lang="es-ES" sz="2800" dirty="0">
                <a:latin typeface="Times New Roman" panose="02020603050405020304" pitchFamily="18" charset="0"/>
                <a:cs typeface="Times New Roman" panose="02020603050405020304" pitchFamily="18" charset="0"/>
              </a:rPr>
              <a:t>de euros en inversiones financieras. </a:t>
            </a:r>
          </a:p>
        </p:txBody>
      </p:sp>
      <p:pic>
        <p:nvPicPr>
          <p:cNvPr id="5" name="Marcador de contenido 12">
            <a:extLst>
              <a:ext uri="{FF2B5EF4-FFF2-40B4-BE49-F238E27FC236}">
                <a16:creationId xmlns:a16="http://schemas.microsoft.com/office/drawing/2014/main" id="{4E24790B-E083-4D16-A2E5-464051EAE45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9125" y="2152650"/>
            <a:ext cx="5476875" cy="3790950"/>
          </a:xfrm>
        </p:spPr>
      </p:pic>
    </p:spTree>
    <p:extLst>
      <p:ext uri="{BB962C8B-B14F-4D97-AF65-F5344CB8AC3E}">
        <p14:creationId xmlns:p14="http://schemas.microsoft.com/office/powerpoint/2010/main" val="1666678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D17C01-7F90-475B-BFDF-8B5DCA9CCBBD}"/>
              </a:ext>
            </a:extLst>
          </p:cNvPr>
          <p:cNvSpPr>
            <a:spLocks noGrp="1"/>
          </p:cNvSpPr>
          <p:nvPr>
            <p:ph type="title"/>
          </p:nvPr>
        </p:nvSpPr>
        <p:spPr/>
        <p:txBody>
          <a:bodyPr/>
          <a:lstStyle/>
          <a:p>
            <a:r>
              <a:rPr lang="es-ES" b="1" dirty="0">
                <a:solidFill>
                  <a:srgbClr val="FF0000"/>
                </a:solidFill>
                <a:latin typeface="Times New Roman" panose="02020603050405020304" pitchFamily="18" charset="0"/>
                <a:cs typeface="Times New Roman" panose="02020603050405020304" pitchFamily="18" charset="0"/>
              </a:rPr>
              <a:t>      INCENDIO 8 DE AGOSTO DE 2025</a:t>
            </a:r>
          </a:p>
        </p:txBody>
      </p:sp>
      <p:pic>
        <p:nvPicPr>
          <p:cNvPr id="8" name="Marcador de contenido 7">
            <a:extLst>
              <a:ext uri="{FF2B5EF4-FFF2-40B4-BE49-F238E27FC236}">
                <a16:creationId xmlns:a16="http://schemas.microsoft.com/office/drawing/2014/main" id="{40FA8CDF-2F40-4359-A217-2F568CEB42D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96025" y="2280571"/>
            <a:ext cx="4362450" cy="3441445"/>
          </a:xfrm>
        </p:spPr>
      </p:pic>
      <p:pic>
        <p:nvPicPr>
          <p:cNvPr id="12" name="Marcador de contenido 11">
            <a:extLst>
              <a:ext uri="{FF2B5EF4-FFF2-40B4-BE49-F238E27FC236}">
                <a16:creationId xmlns:a16="http://schemas.microsoft.com/office/drawing/2014/main" id="{A3114829-92A6-42DD-83EA-78A3CD8BC42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274094"/>
            <a:ext cx="5181600" cy="3454399"/>
          </a:xfrm>
        </p:spPr>
      </p:pic>
    </p:spTree>
    <p:extLst>
      <p:ext uri="{BB962C8B-B14F-4D97-AF65-F5344CB8AC3E}">
        <p14:creationId xmlns:p14="http://schemas.microsoft.com/office/powerpoint/2010/main" val="3504147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3A454-5A31-40E7-A8A9-8396283B0310}"/>
              </a:ext>
            </a:extLst>
          </p:cNvPr>
          <p:cNvSpPr>
            <a:spLocks noGrp="1"/>
          </p:cNvSpPr>
          <p:nvPr>
            <p:ph type="title"/>
          </p:nvPr>
        </p:nvSpPr>
        <p:spPr/>
        <p:txBody>
          <a:bodyPr>
            <a:normAutofit/>
          </a:bodyPr>
          <a:lstStyle/>
          <a:p>
            <a:r>
              <a:rPr lang="es-ES" b="1" dirty="0">
                <a:solidFill>
                  <a:srgbClr val="FF0000"/>
                </a:solidFill>
                <a:latin typeface="Times New Roman" panose="02020603050405020304" pitchFamily="18" charset="0"/>
                <a:cs typeface="Times New Roman" panose="02020603050405020304" pitchFamily="18" charset="0"/>
              </a:rPr>
              <a:t>PREMIADOS</a:t>
            </a:r>
            <a:r>
              <a:rPr lang="es-ES" b="1" dirty="0">
                <a:solidFill>
                  <a:schemeClr val="accent2">
                    <a:lumMod val="50000"/>
                  </a:schemeClr>
                </a:solidFill>
                <a:latin typeface="Times New Roman" panose="02020603050405020304" pitchFamily="18" charset="0"/>
                <a:cs typeface="Times New Roman" panose="02020603050405020304" pitchFamily="18" charset="0"/>
              </a:rPr>
              <a:t> </a:t>
            </a:r>
            <a:r>
              <a:rPr lang="es-ES" b="1" dirty="0">
                <a:solidFill>
                  <a:srgbClr val="FFC000"/>
                </a:solidFill>
                <a:latin typeface="Times New Roman" panose="02020603050405020304" pitchFamily="18" charset="0"/>
                <a:cs typeface="Times New Roman" panose="02020603050405020304" pitchFamily="18" charset="0"/>
              </a:rPr>
              <a:t>POR SU </a:t>
            </a:r>
            <a:r>
              <a:rPr lang="es-ES" b="1" dirty="0">
                <a:solidFill>
                  <a:srgbClr val="FF0000"/>
                </a:solidFill>
                <a:latin typeface="Times New Roman" panose="02020603050405020304" pitchFamily="18" charset="0"/>
                <a:cs typeface="Times New Roman" panose="02020603050405020304" pitchFamily="18" charset="0"/>
              </a:rPr>
              <a:t>MALA GESTIÓN</a:t>
            </a:r>
            <a:br>
              <a:rPr lang="es-ES" sz="4400" b="1" dirty="0">
                <a:solidFill>
                  <a:srgbClr val="FF0000"/>
                </a:solidFill>
                <a:latin typeface="Times New Roman" panose="02020603050405020304" pitchFamily="18" charset="0"/>
                <a:cs typeface="Times New Roman" panose="02020603050405020304" pitchFamily="18" charset="0"/>
              </a:rPr>
            </a:br>
            <a:endParaRPr lang="es-ES" dirty="0"/>
          </a:p>
        </p:txBody>
      </p:sp>
      <p:sp>
        <p:nvSpPr>
          <p:cNvPr id="4" name="Marcador de contenido 3">
            <a:extLst>
              <a:ext uri="{FF2B5EF4-FFF2-40B4-BE49-F238E27FC236}">
                <a16:creationId xmlns:a16="http://schemas.microsoft.com/office/drawing/2014/main" id="{507A696B-75CD-4579-85E3-AAC378594A4D}"/>
              </a:ext>
            </a:extLst>
          </p:cNvPr>
          <p:cNvSpPr>
            <a:spLocks noGrp="1"/>
          </p:cNvSpPr>
          <p:nvPr>
            <p:ph sz="half" idx="2"/>
          </p:nvPr>
        </p:nvSpPr>
        <p:spPr/>
        <p:txBody>
          <a:bodyPr>
            <a:normAutofit fontScale="70000" lnSpcReduction="20000"/>
          </a:bodyPr>
          <a:lstStyle/>
          <a:p>
            <a:pPr indent="0">
              <a:lnSpc>
                <a:spcPct val="107000"/>
              </a:lnSpc>
              <a:spcAft>
                <a:spcPts val="800"/>
              </a:spcAft>
              <a:buNone/>
            </a:pPr>
            <a:r>
              <a:rPr lang="es-ES" sz="2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 Universidad de Córdoba</a:t>
            </a:r>
            <a:r>
              <a:rPr lang="es-ES"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s-ES" sz="2800" b="1" dirty="0">
                <a:solidFill>
                  <a:srgbClr val="444444"/>
                </a:solidFill>
                <a:effectLst/>
                <a:latin typeface="Times New Roman" panose="02020603050405020304" pitchFamily="18" charset="0"/>
                <a:ea typeface="Calibri" panose="020F0502020204030204" pitchFamily="34" charset="0"/>
                <a:cs typeface="Times New Roman" panose="02020603050405020304" pitchFamily="18" charset="0"/>
              </a:rPr>
              <a:t>ha concedido este año sus distinciones Tomás de Aquino, entre ellas, al Cabildo de la Mezquita Catedral de Córdoba </a:t>
            </a:r>
          </a:p>
          <a:p>
            <a:pPr indent="0">
              <a:lnSpc>
                <a:spcPct val="115000"/>
              </a:lnSpc>
              <a:spcAft>
                <a:spcPts val="800"/>
              </a:spcAft>
              <a:buNone/>
            </a:pPr>
            <a:r>
              <a:rPr lang="es-ES" sz="2800" b="1" u="sng" kern="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La Subdelegación del Gobierno de Córdoba </a:t>
            </a:r>
            <a:r>
              <a:rPr lang="es-ES" sz="2800" b="1"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premia a cinco organizaciones por la celebración de los 46 años de la Constitución, entre ellas al Cabildo Catedral de Córdoba</a:t>
            </a:r>
          </a:p>
          <a:p>
            <a:pPr indent="0">
              <a:lnSpc>
                <a:spcPct val="115000"/>
              </a:lnSpc>
              <a:spcAft>
                <a:spcPts val="800"/>
              </a:spcAft>
              <a:buNone/>
            </a:pPr>
            <a:r>
              <a:rPr lang="es-ES" sz="29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El</a:t>
            </a:r>
            <a:r>
              <a:rPr lang="es-ES" sz="2900" b="1" strike="noStrike"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Real Círculo de la Amistad</a:t>
            </a:r>
            <a:r>
              <a:rPr lang="es-ES" sz="2900" b="1" dirty="0">
                <a:effectLst/>
                <a:latin typeface="Times New Roman" panose="02020603050405020304" pitchFamily="18" charset="0"/>
                <a:ea typeface="Calibri" panose="020F0502020204030204" pitchFamily="34" charset="0"/>
                <a:cs typeface="Times New Roman" panose="02020603050405020304" pitchFamily="18" charset="0"/>
              </a:rPr>
              <a:t>, ha acordado conceder su medalla de oro al Cabildo Catedral.</a:t>
            </a:r>
          </a:p>
          <a:p>
            <a:pPr marL="0" indent="0">
              <a:buNone/>
            </a:pPr>
            <a:endParaRPr lang="es-ES" dirty="0"/>
          </a:p>
        </p:txBody>
      </p:sp>
      <p:pic>
        <p:nvPicPr>
          <p:cNvPr id="5" name="Marcador de contenido 7">
            <a:extLst>
              <a:ext uri="{FF2B5EF4-FFF2-40B4-BE49-F238E27FC236}">
                <a16:creationId xmlns:a16="http://schemas.microsoft.com/office/drawing/2014/main" id="{5778971D-ECD7-4492-AFF0-40DD6B3D667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187734"/>
            <a:ext cx="5181600" cy="3627119"/>
          </a:xfrm>
        </p:spPr>
      </p:pic>
    </p:spTree>
    <p:extLst>
      <p:ext uri="{BB962C8B-B14F-4D97-AF65-F5344CB8AC3E}">
        <p14:creationId xmlns:p14="http://schemas.microsoft.com/office/powerpoint/2010/main" val="3981095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51959D8-1C36-41B9-9790-E90910E47156}"/>
              </a:ext>
            </a:extLst>
          </p:cNvPr>
          <p:cNvSpPr>
            <a:spLocks noGrp="1"/>
          </p:cNvSpPr>
          <p:nvPr>
            <p:ph type="title"/>
          </p:nvPr>
        </p:nvSpPr>
        <p:spPr>
          <a:xfrm>
            <a:off x="838200" y="365125"/>
            <a:ext cx="10515600" cy="6235700"/>
          </a:xfrm>
        </p:spPr>
        <p:txBody>
          <a:bodyPr>
            <a:normAutofit/>
          </a:bodyPr>
          <a:lstStyle/>
          <a:p>
            <a:r>
              <a:rPr lang="es-ES" sz="7200" dirty="0">
                <a:solidFill>
                  <a:srgbClr val="FF0000"/>
                </a:solidFill>
                <a:latin typeface="Times New Roman" panose="02020603050405020304" pitchFamily="18" charset="0"/>
                <a:cs typeface="Times New Roman" panose="02020603050405020304" pitchFamily="18" charset="0"/>
              </a:rPr>
              <a:t> </a:t>
            </a:r>
            <a:r>
              <a:rPr lang="es-ES" sz="6600" b="1" dirty="0">
                <a:solidFill>
                  <a:srgbClr val="FF0000"/>
                </a:solidFill>
                <a:latin typeface="Times New Roman" panose="02020603050405020304" pitchFamily="18" charset="0"/>
                <a:cs typeface="Times New Roman" panose="02020603050405020304" pitchFamily="18" charset="0"/>
              </a:rPr>
              <a:t>UN EJEMPLO A SEGUIR</a:t>
            </a:r>
          </a:p>
        </p:txBody>
      </p:sp>
    </p:spTree>
    <p:extLst>
      <p:ext uri="{BB962C8B-B14F-4D97-AF65-F5344CB8AC3E}">
        <p14:creationId xmlns:p14="http://schemas.microsoft.com/office/powerpoint/2010/main" val="3581091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5F3C7867-7EAF-45DE-810B-41EB7767548B}"/>
              </a:ext>
            </a:extLst>
          </p:cNvPr>
          <p:cNvSpPr>
            <a:spLocks noGrp="1"/>
          </p:cNvSpPr>
          <p:nvPr>
            <p:ph type="title"/>
          </p:nvPr>
        </p:nvSpPr>
        <p:spPr/>
        <p:txBody>
          <a:bodyPr>
            <a:normAutofit fontScale="90000"/>
          </a:bodyPr>
          <a:lstStyle/>
          <a:p>
            <a:r>
              <a:rPr lang="es-ES" b="1" dirty="0">
                <a:solidFill>
                  <a:srgbClr val="FF0000"/>
                </a:solidFill>
                <a:effectLst/>
                <a:latin typeface="Times New Roman" panose="02020603050405020304" pitchFamily="18" charset="0"/>
                <a:ea typeface="Times New Roman" panose="02020603050405020304" pitchFamily="18" charset="0"/>
              </a:rPr>
              <a:t>    </a:t>
            </a:r>
            <a:br>
              <a:rPr lang="es-ES" b="1" dirty="0">
                <a:solidFill>
                  <a:srgbClr val="FF0000"/>
                </a:solidFill>
                <a:effectLst/>
                <a:latin typeface="Times New Roman" panose="02020603050405020304" pitchFamily="18" charset="0"/>
                <a:ea typeface="Times New Roman" panose="02020603050405020304" pitchFamily="18" charset="0"/>
              </a:rPr>
            </a:br>
            <a:r>
              <a:rPr lang="es-ES" b="1" dirty="0">
                <a:solidFill>
                  <a:srgbClr val="FF0000"/>
                </a:solidFill>
                <a:effectLst/>
                <a:latin typeface="Times New Roman" panose="02020603050405020304" pitchFamily="18" charset="0"/>
                <a:ea typeface="Times New Roman" panose="02020603050405020304" pitchFamily="18" charset="0"/>
              </a:rPr>
              <a:t>          PATRIMONIO DEL ESTADO</a:t>
            </a:r>
            <a:br>
              <a:rPr lang="es-ES" b="1" dirty="0">
                <a:solidFill>
                  <a:srgbClr val="FF0000"/>
                </a:solidFill>
                <a:effectLst/>
                <a:latin typeface="Times New Roman" panose="02020603050405020304" pitchFamily="18" charset="0"/>
                <a:ea typeface="Times New Roman" panose="02020603050405020304" pitchFamily="18" charset="0"/>
              </a:rPr>
            </a:br>
            <a:r>
              <a:rPr lang="es-ES" b="1" dirty="0">
                <a:solidFill>
                  <a:srgbClr val="FF0000"/>
                </a:solidFill>
                <a:effectLst/>
                <a:latin typeface="Times New Roman" panose="02020603050405020304" pitchFamily="18" charset="0"/>
                <a:ea typeface="Times New Roman" panose="02020603050405020304" pitchFamily="18" charset="0"/>
              </a:rPr>
              <a:t>		  </a:t>
            </a:r>
            <a:r>
              <a:rPr lang="es-ES" sz="2700" b="1" dirty="0">
                <a:solidFill>
                  <a:srgbClr val="00B050"/>
                </a:solidFill>
                <a:effectLst/>
                <a:latin typeface="Times New Roman" panose="02020603050405020304" pitchFamily="18" charset="0"/>
                <a:ea typeface="Times New Roman" panose="02020603050405020304" pitchFamily="18" charset="0"/>
              </a:rPr>
              <a:t>BANDERAS FRANCESA Y EUROPEA </a:t>
            </a:r>
            <a:br>
              <a:rPr lang="es-ES" sz="2000" b="1" dirty="0">
                <a:solidFill>
                  <a:srgbClr val="FF0000"/>
                </a:solidFill>
                <a:effectLst/>
                <a:latin typeface="Times New Roman" panose="02020603050405020304" pitchFamily="18" charset="0"/>
                <a:ea typeface="Times New Roman" panose="02020603050405020304" pitchFamily="18" charset="0"/>
              </a:rPr>
            </a:br>
            <a:r>
              <a:rPr lang="es-ES" sz="2000" b="1" dirty="0">
                <a:solidFill>
                  <a:srgbClr val="00B050"/>
                </a:solidFill>
                <a:effectLst/>
                <a:latin typeface="Times New Roman" panose="02020603050405020304" pitchFamily="18" charset="0"/>
                <a:ea typeface="Times New Roman" panose="02020603050405020304" pitchFamily="18" charset="0"/>
              </a:rPr>
              <a:t>                                       ONDEANDO EN LA ABADÍA DE SANT MICHAEL</a:t>
            </a:r>
            <a:br>
              <a:rPr lang="es-ES" sz="1800" dirty="0">
                <a:solidFill>
                  <a:srgbClr val="00B050"/>
                </a:solidFill>
                <a:effectLst/>
                <a:latin typeface="Times New Roman" panose="02020603050405020304" pitchFamily="18" charset="0"/>
                <a:ea typeface="Times New Roman" panose="02020603050405020304" pitchFamily="18" charset="0"/>
              </a:rPr>
            </a:br>
            <a:r>
              <a:rPr lang="es-ES"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br>
              <a:rPr lang="es-ES" sz="1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endParaRPr lang="es-ES" dirty="0">
              <a:solidFill>
                <a:srgbClr val="00B050"/>
              </a:solidFill>
            </a:endParaRPr>
          </a:p>
        </p:txBody>
      </p:sp>
      <p:pic>
        <p:nvPicPr>
          <p:cNvPr id="7" name="Marcador de contenido 6">
            <a:extLst>
              <a:ext uri="{FF2B5EF4-FFF2-40B4-BE49-F238E27FC236}">
                <a16:creationId xmlns:a16="http://schemas.microsoft.com/office/drawing/2014/main" id="{0CF8E630-DDA3-4F75-8654-8B555B3788D4}"/>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57375" y="1690688"/>
            <a:ext cx="7867650" cy="5081587"/>
          </a:xfrm>
          <a:prstGeom prst="rect">
            <a:avLst/>
          </a:prstGeom>
          <a:noFill/>
          <a:ln>
            <a:noFill/>
          </a:ln>
        </p:spPr>
      </p:pic>
    </p:spTree>
    <p:extLst>
      <p:ext uri="{BB962C8B-B14F-4D97-AF65-F5344CB8AC3E}">
        <p14:creationId xmlns:p14="http://schemas.microsoft.com/office/powerpoint/2010/main" val="2729879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2EFB6C-3A30-45C9-9548-C6A96C2E4E57}"/>
              </a:ext>
            </a:extLst>
          </p:cNvPr>
          <p:cNvSpPr>
            <a:spLocks noGrp="1"/>
          </p:cNvSpPr>
          <p:nvPr>
            <p:ph type="title"/>
          </p:nvPr>
        </p:nvSpPr>
        <p:spPr/>
        <p:txBody>
          <a:bodyPr>
            <a:normAutofit fontScale="90000"/>
          </a:bodyPr>
          <a:lstStyle/>
          <a:p>
            <a:pPr>
              <a:lnSpc>
                <a:spcPct val="107000"/>
              </a:lnSpc>
              <a:spcAft>
                <a:spcPts val="800"/>
              </a:spcAft>
            </a:pPr>
            <a:br>
              <a:rPr lang="es-ES" sz="2000" b="1" dirty="0">
                <a:effectLst/>
                <a:latin typeface="Times New Roman" panose="02020603050405020304" pitchFamily="18" charset="0"/>
                <a:ea typeface="Calibri" panose="020F0502020204030204" pitchFamily="34" charset="0"/>
                <a:cs typeface="Times New Roman" panose="02020603050405020304" pitchFamily="18" charset="0"/>
              </a:rPr>
            </a:br>
            <a:r>
              <a:rPr lang="es-ES" sz="31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EL CARTEL INDICA QUE ESTE MONUMENTO NACIONAL </a:t>
            </a:r>
            <a:br>
              <a:rPr lang="es-ES" sz="3100" b="1" dirty="0">
                <a:effectLst/>
                <a:latin typeface="Times New Roman" panose="02020603050405020304" pitchFamily="18" charset="0"/>
                <a:ea typeface="Calibri" panose="020F0502020204030204" pitchFamily="34" charset="0"/>
                <a:cs typeface="Times New Roman" panose="02020603050405020304" pitchFamily="18" charset="0"/>
              </a:rPr>
            </a:br>
            <a:r>
              <a:rPr lang="es-ES" sz="3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PRESENTA EXPOSICIONES DE ARTE CONTEMPORÁNEO</a:t>
            </a:r>
            <a:br>
              <a:rPr lang="es-ES" sz="2000" b="1" dirty="0">
                <a:effectLst/>
                <a:latin typeface="Calibri" panose="020F0502020204030204" pitchFamily="34" charset="0"/>
                <a:ea typeface="Calibri" panose="020F0502020204030204" pitchFamily="34" charset="0"/>
                <a:cs typeface="Times New Roman" panose="02020603050405020304" pitchFamily="18" charset="0"/>
              </a:rPr>
            </a:br>
            <a:r>
              <a:rPr lang="es-ES" sz="2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s-ES" sz="2000" b="1" dirty="0">
                <a:effectLst/>
                <a:latin typeface="Calibri" panose="020F0502020204030204" pitchFamily="34" charset="0"/>
                <a:ea typeface="Calibri" panose="020F0502020204030204" pitchFamily="34" charset="0"/>
                <a:cs typeface="Times New Roman" panose="02020603050405020304" pitchFamily="18" charset="0"/>
              </a:rPr>
            </a:br>
            <a:endParaRPr lang="es-ES" sz="2000" b="1" dirty="0"/>
          </a:p>
        </p:txBody>
      </p:sp>
      <p:pic>
        <p:nvPicPr>
          <p:cNvPr id="4" name="Marcador de contenido 3">
            <a:extLst>
              <a:ext uri="{FF2B5EF4-FFF2-40B4-BE49-F238E27FC236}">
                <a16:creationId xmlns:a16="http://schemas.microsoft.com/office/drawing/2014/main" id="{937868D9-5444-451B-AA90-C331AF1EA3B8}"/>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847851"/>
            <a:ext cx="4461683" cy="4733924"/>
          </a:xfrm>
          <a:prstGeom prst="rect">
            <a:avLst/>
          </a:prstGeom>
          <a:noFill/>
          <a:ln>
            <a:noFill/>
          </a:ln>
        </p:spPr>
      </p:pic>
      <p:pic>
        <p:nvPicPr>
          <p:cNvPr id="5" name="Imagen 4">
            <a:extLst>
              <a:ext uri="{FF2B5EF4-FFF2-40B4-BE49-F238E27FC236}">
                <a16:creationId xmlns:a16="http://schemas.microsoft.com/office/drawing/2014/main" id="{0CA714C5-B236-45E8-8E7E-41B954423F2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7475" y="1847851"/>
            <a:ext cx="4572000" cy="4645024"/>
          </a:xfrm>
          <a:prstGeom prst="rect">
            <a:avLst/>
          </a:prstGeom>
          <a:noFill/>
          <a:ln>
            <a:noFill/>
          </a:ln>
        </p:spPr>
      </p:pic>
    </p:spTree>
    <p:extLst>
      <p:ext uri="{BB962C8B-B14F-4D97-AF65-F5344CB8AC3E}">
        <p14:creationId xmlns:p14="http://schemas.microsoft.com/office/powerpoint/2010/main" val="2180758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F132B77-8FDC-4851-8212-77B751AAA08D}"/>
              </a:ext>
            </a:extLst>
          </p:cNvPr>
          <p:cNvSpPr>
            <a:spLocks noGrp="1"/>
          </p:cNvSpPr>
          <p:nvPr>
            <p:ph type="title"/>
          </p:nvPr>
        </p:nvSpPr>
        <p:spPr/>
        <p:txBody>
          <a:bodyPr/>
          <a:lstStyle/>
          <a:p>
            <a:r>
              <a:rPr lang="es-ES" sz="1800" dirty="0">
                <a:latin typeface="Times New Roman" panose="02020603050405020304" pitchFamily="18" charset="0"/>
                <a:ea typeface="Calibri" panose="020F0502020204030204" pitchFamily="34" charset="0"/>
                <a:cs typeface="Times New Roman" panose="02020603050405020304" pitchFamily="18" charset="0"/>
              </a:rPr>
              <a:t> </a:t>
            </a:r>
            <a:r>
              <a:rPr lang="es-ES" sz="2000" b="1" dirty="0">
                <a:effectLst/>
                <a:latin typeface="Times New Roman" panose="02020603050405020304" pitchFamily="18" charset="0"/>
                <a:ea typeface="Calibri" panose="020F0502020204030204" pitchFamily="34" charset="0"/>
                <a:cs typeface="Times New Roman" panose="02020603050405020304" pitchFamily="18" charset="0"/>
              </a:rPr>
              <a:t>CATEDRAL DE BAYEAUX     CATEDRAL DE QUIMPER       CATEDRAL DE ROUEN</a:t>
            </a:r>
            <a:endParaRPr lang="es-ES" sz="2000" b="1" dirty="0"/>
          </a:p>
        </p:txBody>
      </p:sp>
      <p:pic>
        <p:nvPicPr>
          <p:cNvPr id="10" name="Marcador de contenido 9">
            <a:extLst>
              <a:ext uri="{FF2B5EF4-FFF2-40B4-BE49-F238E27FC236}">
                <a16:creationId xmlns:a16="http://schemas.microsoft.com/office/drawing/2014/main" id="{0D2EE7A6-0906-4139-86E1-F166DFEB42CE}"/>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057401"/>
            <a:ext cx="3362325" cy="3924297"/>
          </a:xfrm>
          <a:prstGeom prst="rect">
            <a:avLst/>
          </a:prstGeom>
          <a:noFill/>
          <a:ln>
            <a:noFill/>
          </a:ln>
        </p:spPr>
      </p:pic>
      <p:pic>
        <p:nvPicPr>
          <p:cNvPr id="11" name="Imagen 10">
            <a:extLst>
              <a:ext uri="{FF2B5EF4-FFF2-40B4-BE49-F238E27FC236}">
                <a16:creationId xmlns:a16="http://schemas.microsoft.com/office/drawing/2014/main" id="{804319FE-9C66-41EC-B9E5-062DFDA6DAB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7237" y="2057401"/>
            <a:ext cx="3057525" cy="3924298"/>
          </a:xfrm>
          <a:prstGeom prst="rect">
            <a:avLst/>
          </a:prstGeom>
          <a:noFill/>
          <a:ln>
            <a:noFill/>
          </a:ln>
        </p:spPr>
      </p:pic>
      <p:pic>
        <p:nvPicPr>
          <p:cNvPr id="13" name="Imagen 12">
            <a:extLst>
              <a:ext uri="{FF2B5EF4-FFF2-40B4-BE49-F238E27FC236}">
                <a16:creationId xmlns:a16="http://schemas.microsoft.com/office/drawing/2014/main" id="{55593C61-D8CC-42EC-8715-169BA00F40F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74" y="2057401"/>
            <a:ext cx="3343275" cy="3924298"/>
          </a:xfrm>
          <a:prstGeom prst="rect">
            <a:avLst/>
          </a:prstGeom>
          <a:noFill/>
          <a:ln>
            <a:noFill/>
          </a:ln>
        </p:spPr>
      </p:pic>
    </p:spTree>
    <p:extLst>
      <p:ext uri="{BB962C8B-B14F-4D97-AF65-F5344CB8AC3E}">
        <p14:creationId xmlns:p14="http://schemas.microsoft.com/office/powerpoint/2010/main" val="515546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EDEE36-4615-4F6B-86CC-7397042AC41B}"/>
              </a:ext>
            </a:extLst>
          </p:cNvPr>
          <p:cNvSpPr>
            <a:spLocks noGrp="1"/>
          </p:cNvSpPr>
          <p:nvPr>
            <p:ph type="title"/>
          </p:nvPr>
        </p:nvSpPr>
        <p:spPr/>
        <p:txBody>
          <a:bodyPr/>
          <a:lstStyle/>
          <a:p>
            <a:r>
              <a:rPr lang="es-ES" dirty="0"/>
              <a:t>      </a:t>
            </a:r>
            <a:r>
              <a:rPr lang="es-ES" sz="3600" b="1" dirty="0">
                <a:solidFill>
                  <a:srgbClr val="FF0000"/>
                </a:solidFill>
                <a:latin typeface="Times New Roman" panose="02020603050405020304" pitchFamily="18" charset="0"/>
                <a:cs typeface="Times New Roman" panose="02020603050405020304" pitchFamily="18" charset="0"/>
              </a:rPr>
              <a:t>RESTAURACIÓN CATEDRAL DE ROUEN</a:t>
            </a:r>
          </a:p>
        </p:txBody>
      </p:sp>
      <p:pic>
        <p:nvPicPr>
          <p:cNvPr id="4" name="Marcador de contenido 3">
            <a:extLst>
              <a:ext uri="{FF2B5EF4-FFF2-40B4-BE49-F238E27FC236}">
                <a16:creationId xmlns:a16="http://schemas.microsoft.com/office/drawing/2014/main" id="{F09CA9A7-15CF-42D2-8CE9-3037A07D963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14649" y="1690688"/>
            <a:ext cx="5572125" cy="5091112"/>
          </a:xfrm>
          <a:prstGeom prst="rect">
            <a:avLst/>
          </a:prstGeom>
          <a:noFill/>
          <a:ln>
            <a:noFill/>
          </a:ln>
        </p:spPr>
      </p:pic>
    </p:spTree>
    <p:extLst>
      <p:ext uri="{BB962C8B-B14F-4D97-AF65-F5344CB8AC3E}">
        <p14:creationId xmlns:p14="http://schemas.microsoft.com/office/powerpoint/2010/main" val="4225735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594A95-1106-4593-9E58-4E7F016C811B}"/>
              </a:ext>
            </a:extLst>
          </p:cNvPr>
          <p:cNvSpPr>
            <a:spLocks noGrp="1"/>
          </p:cNvSpPr>
          <p:nvPr>
            <p:ph type="title"/>
          </p:nvPr>
        </p:nvSpPr>
        <p:spPr/>
        <p:txBody>
          <a:bodyPr>
            <a:normAutofit fontScale="90000"/>
          </a:bodyPr>
          <a:lstStyle/>
          <a:p>
            <a:br>
              <a:rPr lang="es-ES" sz="1800" dirty="0">
                <a:effectLst/>
                <a:latin typeface="Times New Roman" panose="02020603050405020304" pitchFamily="18" charset="0"/>
                <a:ea typeface="Calibri" panose="020F0502020204030204" pitchFamily="34" charset="0"/>
                <a:cs typeface="Times New Roman" panose="02020603050405020304" pitchFamily="18" charset="0"/>
              </a:rPr>
            </a:br>
            <a:r>
              <a:rPr lang="es-E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LAS IGLESIAS Y CATEDRALES EN FRANCIA PRESENTAN UNA GRAN ACTIVIDAD CULTURAL </a:t>
            </a:r>
            <a:br>
              <a:rPr lang="es-ES" sz="1800" dirty="0">
                <a:effectLst/>
                <a:latin typeface="Times New Roman" panose="02020603050405020304" pitchFamily="18" charset="0"/>
                <a:ea typeface="Calibri" panose="020F0502020204030204" pitchFamily="34" charset="0"/>
                <a:cs typeface="Times New Roman" panose="02020603050405020304" pitchFamily="18" charset="0"/>
              </a:rPr>
            </a:br>
            <a:br>
              <a:rPr lang="es-ES" sz="1800" dirty="0">
                <a:effectLst/>
                <a:latin typeface="Times New Roman" panose="02020603050405020304" pitchFamily="18" charset="0"/>
                <a:ea typeface="Calibri" panose="020F0502020204030204" pitchFamily="34" charset="0"/>
                <a:cs typeface="Times New Roman" panose="02020603050405020304" pitchFamily="18" charset="0"/>
              </a:rPr>
            </a:br>
            <a:r>
              <a:rPr lang="es-E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s-ES" sz="1800" dirty="0">
                <a:latin typeface="Times New Roman" panose="02020603050405020304" pitchFamily="18" charset="0"/>
                <a:ea typeface="Calibri" panose="020F0502020204030204" pitchFamily="34" charset="0"/>
                <a:cs typeface="Times New Roman" panose="02020603050405020304" pitchFamily="18" charset="0"/>
              </a:rPr>
              <a:t>                  </a:t>
            </a:r>
            <a:r>
              <a:rPr lang="es-ES" sz="22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COMPATIBLE CON SU FUNCIÓN LITÚRGICA</a:t>
            </a:r>
            <a:br>
              <a:rPr lang="es-ES" sz="22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br>
            <a:endParaRPr lang="es-ES" sz="2200" b="1" dirty="0">
              <a:solidFill>
                <a:srgbClr val="00B050"/>
              </a:solidFill>
              <a:latin typeface="Times New Roman" panose="02020603050405020304" pitchFamily="18" charset="0"/>
              <a:cs typeface="Times New Roman" panose="02020603050405020304" pitchFamily="18" charset="0"/>
            </a:endParaRPr>
          </a:p>
        </p:txBody>
      </p:sp>
      <p:pic>
        <p:nvPicPr>
          <p:cNvPr id="4" name="Marcador de contenido 3">
            <a:extLst>
              <a:ext uri="{FF2B5EF4-FFF2-40B4-BE49-F238E27FC236}">
                <a16:creationId xmlns:a16="http://schemas.microsoft.com/office/drawing/2014/main" id="{EBD04B71-74D8-406D-8E10-F58FEF4FD623}"/>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9375" y="1825625"/>
            <a:ext cx="6115050" cy="4946650"/>
          </a:xfrm>
          <a:prstGeom prst="rect">
            <a:avLst/>
          </a:prstGeom>
          <a:noFill/>
          <a:ln>
            <a:noFill/>
          </a:ln>
        </p:spPr>
      </p:pic>
    </p:spTree>
    <p:extLst>
      <p:ext uri="{BB962C8B-B14F-4D97-AF65-F5344CB8AC3E}">
        <p14:creationId xmlns:p14="http://schemas.microsoft.com/office/powerpoint/2010/main" val="1803100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AB0961B-671A-4CB1-AF7C-578E8F12F1C5}"/>
              </a:ext>
            </a:extLst>
          </p:cNvPr>
          <p:cNvSpPr>
            <a:spLocks noGrp="1"/>
          </p:cNvSpPr>
          <p:nvPr>
            <p:ph type="title"/>
          </p:nvPr>
        </p:nvSpPr>
        <p:spPr>
          <a:xfrm>
            <a:off x="838200" y="365125"/>
            <a:ext cx="10515600" cy="6149975"/>
          </a:xfrm>
        </p:spPr>
        <p:txBody>
          <a:bodyPr>
            <a:normAutofit/>
          </a:bodyPr>
          <a:lstStyle/>
          <a:p>
            <a:r>
              <a:rPr lang="es-ES" sz="6600" b="1" dirty="0">
                <a:solidFill>
                  <a:srgbClr val="FF0000"/>
                </a:solidFill>
                <a:latin typeface="Times New Roman" panose="02020603050405020304" pitchFamily="18" charset="0"/>
                <a:cs typeface="Times New Roman" panose="02020603050405020304" pitchFamily="18" charset="0"/>
              </a:rPr>
              <a:t>PODER CONTRA PODER</a:t>
            </a:r>
          </a:p>
        </p:txBody>
      </p:sp>
    </p:spTree>
    <p:extLst>
      <p:ext uri="{BB962C8B-B14F-4D97-AF65-F5344CB8AC3E}">
        <p14:creationId xmlns:p14="http://schemas.microsoft.com/office/powerpoint/2010/main" val="798748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3F655-891A-4CC5-BA49-9CE95D827278}"/>
              </a:ext>
            </a:extLst>
          </p:cNvPr>
          <p:cNvSpPr>
            <a:spLocks noGrp="1"/>
          </p:cNvSpPr>
          <p:nvPr>
            <p:ph type="title"/>
          </p:nvPr>
        </p:nvSpPr>
        <p:spPr/>
        <p:txBody>
          <a:bodyPr>
            <a:normAutofit/>
          </a:bodyPr>
          <a:lstStyle/>
          <a:p>
            <a:r>
              <a:rPr lang="es-ES" sz="4000" b="1" dirty="0">
                <a:solidFill>
                  <a:srgbClr val="000000"/>
                </a:solidFill>
                <a:latin typeface="Times New Roman" panose="02020603050405020304" pitchFamily="18" charset="0"/>
              </a:rPr>
              <a:t>		</a:t>
            </a:r>
            <a:r>
              <a:rPr lang="es-ES" sz="4000" b="1" i="0" u="none" strike="noStrike" baseline="0" dirty="0">
                <a:solidFill>
                  <a:srgbClr val="000000"/>
                </a:solidFill>
                <a:latin typeface="Times New Roman" panose="02020603050405020304" pitchFamily="18" charset="0"/>
              </a:rPr>
              <a:t>EL PODER DE LA IGLESIA</a:t>
            </a:r>
            <a:endParaRPr lang="es-ES" sz="4000" dirty="0"/>
          </a:p>
        </p:txBody>
      </p:sp>
      <p:pic>
        <p:nvPicPr>
          <p:cNvPr id="6" name="Marcador de contenido 5">
            <a:extLst>
              <a:ext uri="{FF2B5EF4-FFF2-40B4-BE49-F238E27FC236}">
                <a16:creationId xmlns:a16="http://schemas.microsoft.com/office/drawing/2014/main" id="{010C12E0-ABBD-4C1D-94E1-D9CE73E1E2C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3331" y="1825625"/>
            <a:ext cx="4351338" cy="4351338"/>
          </a:xfrm>
        </p:spPr>
      </p:pic>
      <p:sp>
        <p:nvSpPr>
          <p:cNvPr id="4" name="Marcador de contenido 3">
            <a:extLst>
              <a:ext uri="{FF2B5EF4-FFF2-40B4-BE49-F238E27FC236}">
                <a16:creationId xmlns:a16="http://schemas.microsoft.com/office/drawing/2014/main" id="{06C928EA-B896-479C-857A-6E5481309351}"/>
              </a:ext>
            </a:extLst>
          </p:cNvPr>
          <p:cNvSpPr>
            <a:spLocks noGrp="1"/>
          </p:cNvSpPr>
          <p:nvPr>
            <p:ph sz="half" idx="2"/>
          </p:nvPr>
        </p:nvSpPr>
        <p:spPr>
          <a:xfrm>
            <a:off x="6172200" y="1552575"/>
            <a:ext cx="5181600" cy="4624388"/>
          </a:xfrm>
        </p:spPr>
        <p:txBody>
          <a:bodyPr>
            <a:noAutofit/>
          </a:bodyPr>
          <a:lstStyle/>
          <a:p>
            <a:r>
              <a:rPr lang="es-ES" sz="3600" b="1" i="0" u="none" strike="noStrike" baseline="0" dirty="0">
                <a:solidFill>
                  <a:srgbClr val="7030A0"/>
                </a:solidFill>
                <a:latin typeface="Times New Roman" panose="02020603050405020304" pitchFamily="18" charset="0"/>
              </a:rPr>
              <a:t>La Iglesia, un poder fáctico</a:t>
            </a:r>
          </a:p>
          <a:p>
            <a:r>
              <a:rPr lang="es-ES" sz="3600" b="1" i="0" u="none" strike="noStrike" baseline="0" dirty="0">
                <a:solidFill>
                  <a:srgbClr val="0070C0"/>
                </a:solidFill>
                <a:latin typeface="Times New Roman" panose="02020603050405020304" pitchFamily="18" charset="0"/>
              </a:rPr>
              <a:t>¿Una Constitución aconfesional?</a:t>
            </a:r>
            <a:endParaRPr lang="es-ES" sz="3600" b="1" dirty="0">
              <a:solidFill>
                <a:srgbClr val="0070C0"/>
              </a:solidFill>
              <a:latin typeface="Times New Roman" panose="02020603050405020304" pitchFamily="18" charset="0"/>
            </a:endParaRPr>
          </a:p>
          <a:p>
            <a:r>
              <a:rPr lang="es-ES" sz="3600" b="1" i="0" u="none" strike="noStrike" baseline="0" dirty="0">
                <a:solidFill>
                  <a:srgbClr val="7030A0"/>
                </a:solidFill>
                <a:latin typeface="Times New Roman" panose="02020603050405020304" pitchFamily="18" charset="0"/>
              </a:rPr>
              <a:t>La Iglesia sin derechos humanos</a:t>
            </a:r>
          </a:p>
          <a:p>
            <a:r>
              <a:rPr lang="es-ES" sz="3600" b="1" i="0" u="none" strike="noStrike" baseline="0" dirty="0">
                <a:solidFill>
                  <a:srgbClr val="0070C0"/>
                </a:solidFill>
                <a:latin typeface="Times New Roman" panose="02020603050405020304" pitchFamily="18" charset="0"/>
              </a:rPr>
              <a:t>Un lobby mundial</a:t>
            </a:r>
          </a:p>
          <a:p>
            <a:r>
              <a:rPr lang="es-ES" sz="3600" b="1" i="0" u="none" strike="noStrike" baseline="0" dirty="0">
                <a:solidFill>
                  <a:srgbClr val="FF0000"/>
                </a:solidFill>
                <a:latin typeface="Times New Roman" panose="02020603050405020304" pitchFamily="18" charset="0"/>
              </a:rPr>
              <a:t>Una rica diócesis</a:t>
            </a:r>
            <a:endParaRPr lang="es-ES" sz="3600" b="1"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536855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82F92F-DEFF-4030-9C78-D376218FDA4C}"/>
              </a:ext>
            </a:extLst>
          </p:cNvPr>
          <p:cNvSpPr>
            <a:spLocks noGrp="1"/>
          </p:cNvSpPr>
          <p:nvPr>
            <p:ph type="title"/>
          </p:nvPr>
        </p:nvSpPr>
        <p:spPr/>
        <p:txBody>
          <a:bodyPr>
            <a:normAutofit/>
          </a:bodyPr>
          <a:lstStyle/>
          <a:p>
            <a:r>
              <a:rPr lang="es-ES" sz="4000" b="1" i="0" u="none" strike="noStrike" baseline="0" dirty="0">
                <a:solidFill>
                  <a:srgbClr val="000000"/>
                </a:solidFill>
                <a:latin typeface="Times New Roman" panose="02020603050405020304" pitchFamily="18" charset="0"/>
              </a:rPr>
              <a:t> </a:t>
            </a:r>
            <a:r>
              <a:rPr lang="es-ES" sz="4000" b="1" dirty="0">
                <a:solidFill>
                  <a:srgbClr val="000000"/>
                </a:solidFill>
                <a:latin typeface="Times New Roman" panose="02020603050405020304" pitchFamily="18" charset="0"/>
              </a:rPr>
              <a:t>               </a:t>
            </a:r>
            <a:r>
              <a:rPr lang="es-ES" sz="4000" b="1" i="0" u="none" strike="noStrike" baseline="0" dirty="0">
                <a:solidFill>
                  <a:srgbClr val="000000"/>
                </a:solidFill>
                <a:latin typeface="Times New Roman" panose="02020603050405020304" pitchFamily="18" charset="0"/>
              </a:rPr>
              <a:t>EL PODER DEL PUEBLO</a:t>
            </a:r>
            <a:endParaRPr lang="es-ES" sz="4000" dirty="0"/>
          </a:p>
        </p:txBody>
      </p:sp>
      <p:pic>
        <p:nvPicPr>
          <p:cNvPr id="6" name="Marcador de contenido 5">
            <a:extLst>
              <a:ext uri="{FF2B5EF4-FFF2-40B4-BE49-F238E27FC236}">
                <a16:creationId xmlns:a16="http://schemas.microsoft.com/office/drawing/2014/main" id="{2F7083D3-5430-4769-B08C-37B33349B1C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69492" y="1841786"/>
            <a:ext cx="4319016" cy="4319016"/>
          </a:xfrm>
        </p:spPr>
      </p:pic>
      <p:sp>
        <p:nvSpPr>
          <p:cNvPr id="4" name="Marcador de contenido 3">
            <a:extLst>
              <a:ext uri="{FF2B5EF4-FFF2-40B4-BE49-F238E27FC236}">
                <a16:creationId xmlns:a16="http://schemas.microsoft.com/office/drawing/2014/main" id="{B8F096DE-E361-4DBB-BBFD-5D5D9BB58E67}"/>
              </a:ext>
            </a:extLst>
          </p:cNvPr>
          <p:cNvSpPr>
            <a:spLocks noGrp="1"/>
          </p:cNvSpPr>
          <p:nvPr>
            <p:ph sz="half" idx="2"/>
          </p:nvPr>
        </p:nvSpPr>
        <p:spPr>
          <a:xfrm>
            <a:off x="6172200" y="1447800"/>
            <a:ext cx="5181600" cy="5524499"/>
          </a:xfrm>
        </p:spPr>
        <p:txBody>
          <a:bodyPr>
            <a:normAutofit fontScale="77500" lnSpcReduction="20000"/>
          </a:bodyPr>
          <a:lstStyle/>
          <a:p>
            <a:pPr marL="0" indent="0">
              <a:buNone/>
            </a:pPr>
            <a:r>
              <a:rPr lang="es-ES" sz="2800" b="1" dirty="0">
                <a:solidFill>
                  <a:srgbClr val="00B050"/>
                </a:solidFill>
                <a:latin typeface="Times New Roman" panose="02020603050405020304" pitchFamily="18" charset="0"/>
                <a:cs typeface="Times New Roman" panose="02020603050405020304" pitchFamily="18" charset="0"/>
              </a:rPr>
              <a:t>Plataforma Mezquita-Catedral, patrimonio de tod@s (manifiesto)</a:t>
            </a:r>
            <a:br>
              <a:rPr lang="es-ES" sz="2800" b="1" dirty="0">
                <a:solidFill>
                  <a:srgbClr val="00B050"/>
                </a:solidFill>
                <a:latin typeface="Times New Roman" panose="02020603050405020304" pitchFamily="18" charset="0"/>
                <a:cs typeface="Times New Roman" panose="02020603050405020304" pitchFamily="18" charset="0"/>
              </a:rPr>
            </a:br>
            <a:r>
              <a:rPr lang="es-ES" sz="2800" b="1" dirty="0">
                <a:latin typeface="Times New Roman" panose="02020603050405020304" pitchFamily="18" charset="0"/>
                <a:cs typeface="Times New Roman" panose="02020603050405020304" pitchFamily="18" charset="0"/>
              </a:rPr>
              <a:t>                                                                                 </a:t>
            </a:r>
            <a:r>
              <a:rPr lang="es-ES" sz="2800" b="1" dirty="0">
                <a:solidFill>
                  <a:srgbClr val="C00000"/>
                </a:solidFill>
                <a:latin typeface="Times New Roman" panose="02020603050405020304" pitchFamily="18" charset="0"/>
                <a:cs typeface="Times New Roman" panose="02020603050405020304" pitchFamily="18" charset="0"/>
              </a:rPr>
              <a:t>Apoyos (400.000 firmas, MM. CC., científicos, alcaldes…)</a:t>
            </a:r>
            <a:br>
              <a:rPr lang="es-ES" sz="2800" b="1" dirty="0">
                <a:solidFill>
                  <a:srgbClr val="C00000"/>
                </a:solidFill>
                <a:latin typeface="Times New Roman" panose="02020603050405020304" pitchFamily="18" charset="0"/>
                <a:cs typeface="Times New Roman" panose="02020603050405020304" pitchFamily="18" charset="0"/>
              </a:rPr>
            </a:br>
            <a:r>
              <a:rPr lang="es-ES" sz="2800" b="1" dirty="0">
                <a:solidFill>
                  <a:srgbClr val="00B0F0"/>
                </a:solidFill>
                <a:latin typeface="Times New Roman" panose="02020603050405020304" pitchFamily="18" charset="0"/>
                <a:cs typeface="Times New Roman" panose="02020603050405020304" pitchFamily="18" charset="0"/>
              </a:rPr>
              <a:t>                                                                                 El cambio de Ley hipotecaria: inmatriculaciones (Aznar, 1998)</a:t>
            </a:r>
            <a:br>
              <a:rPr lang="es-ES" sz="2800" b="1" dirty="0">
                <a:solidFill>
                  <a:srgbClr val="00B0F0"/>
                </a:solidFill>
                <a:latin typeface="Times New Roman" panose="02020603050405020304" pitchFamily="18" charset="0"/>
                <a:cs typeface="Times New Roman" panose="02020603050405020304" pitchFamily="18" charset="0"/>
              </a:rPr>
            </a:br>
            <a:r>
              <a:rPr lang="es-ES" sz="2800" b="1" dirty="0">
                <a:latin typeface="Times New Roman" panose="02020603050405020304" pitchFamily="18" charset="0"/>
                <a:cs typeface="Times New Roman" panose="02020603050405020304" pitchFamily="18" charset="0"/>
              </a:rPr>
              <a:t>                                                                                 </a:t>
            </a:r>
            <a:r>
              <a:rPr lang="es-ES" sz="2800" b="1" dirty="0">
                <a:solidFill>
                  <a:srgbClr val="002060"/>
                </a:solidFill>
                <a:latin typeface="Times New Roman" panose="02020603050405020304" pitchFamily="18" charset="0"/>
                <a:cs typeface="Times New Roman" panose="02020603050405020304" pitchFamily="18" charset="0"/>
              </a:rPr>
              <a:t>La Junta de Andalucía, ni está ni se le espera</a:t>
            </a:r>
            <a:br>
              <a:rPr lang="es-ES" sz="2800" b="1" dirty="0">
                <a:latin typeface="Times New Roman" panose="02020603050405020304" pitchFamily="18" charset="0"/>
                <a:cs typeface="Times New Roman" panose="02020603050405020304" pitchFamily="18" charset="0"/>
              </a:rPr>
            </a:br>
            <a:r>
              <a:rPr lang="es-ES" sz="2800" b="1" dirty="0">
                <a:latin typeface="Times New Roman" panose="02020603050405020304" pitchFamily="18" charset="0"/>
                <a:cs typeface="Times New Roman" panose="02020603050405020304" pitchFamily="18" charset="0"/>
              </a:rPr>
              <a:t>                                                                                </a:t>
            </a:r>
            <a:r>
              <a:rPr lang="es-ES" sz="2800" b="1" dirty="0">
                <a:solidFill>
                  <a:srgbClr val="FF0000"/>
                </a:solidFill>
                <a:latin typeface="Times New Roman" panose="02020603050405020304" pitchFamily="18" charset="0"/>
                <a:cs typeface="Times New Roman" panose="02020603050405020304" pitchFamily="18" charset="0"/>
              </a:rPr>
              <a:t>¿Unesco, Icomos, dónde estáis?</a:t>
            </a:r>
            <a:br>
              <a:rPr lang="es-ES" sz="2800" b="1" dirty="0">
                <a:solidFill>
                  <a:srgbClr val="FF0000"/>
                </a:solidFill>
                <a:latin typeface="Times New Roman" panose="02020603050405020304" pitchFamily="18" charset="0"/>
                <a:cs typeface="Times New Roman" panose="02020603050405020304" pitchFamily="18" charset="0"/>
              </a:rPr>
            </a:br>
            <a:r>
              <a:rPr lang="es-ES" sz="2800" b="1" dirty="0">
                <a:solidFill>
                  <a:srgbClr val="00B050"/>
                </a:solidFill>
                <a:latin typeface="Times New Roman" panose="02020603050405020304" pitchFamily="18" charset="0"/>
                <a:cs typeface="Times New Roman" panose="02020603050405020304" pitchFamily="18" charset="0"/>
              </a:rPr>
              <a:t>                                                                                Las dos grandes éxitos (Eliminar el privilegio y la recuperación del nombre)</a:t>
            </a:r>
            <a:br>
              <a:rPr lang="es-ES" sz="2800" b="1" dirty="0">
                <a:solidFill>
                  <a:srgbClr val="00B050"/>
                </a:solidFill>
                <a:latin typeface="Times New Roman" panose="02020603050405020304" pitchFamily="18" charset="0"/>
                <a:cs typeface="Times New Roman" panose="02020603050405020304" pitchFamily="18" charset="0"/>
              </a:rPr>
            </a:br>
            <a:r>
              <a:rPr lang="es-ES" sz="2800" b="1" dirty="0">
                <a:latin typeface="Times New Roman" panose="02020603050405020304" pitchFamily="18" charset="0"/>
                <a:cs typeface="Times New Roman" panose="02020603050405020304" pitchFamily="18" charset="0"/>
              </a:rPr>
              <a:t>                                                                                </a:t>
            </a:r>
            <a:r>
              <a:rPr lang="es-ES" sz="2800" b="1" dirty="0">
                <a:solidFill>
                  <a:srgbClr val="7030A0"/>
                </a:solidFill>
                <a:latin typeface="Times New Roman" panose="02020603050405020304" pitchFamily="18" charset="0"/>
                <a:cs typeface="Times New Roman" panose="02020603050405020304" pitchFamily="18" charset="0"/>
              </a:rPr>
              <a:t>Dos objetivos pendientes: revertir la inmatriculación y gestión pública</a:t>
            </a:r>
            <a:br>
              <a:rPr lang="es-ES" sz="2800" b="1" dirty="0">
                <a:solidFill>
                  <a:srgbClr val="7030A0"/>
                </a:solidFill>
                <a:latin typeface="Times New Roman" panose="02020603050405020304" pitchFamily="18" charset="0"/>
                <a:cs typeface="Times New Roman" panose="02020603050405020304" pitchFamily="18" charset="0"/>
              </a:rPr>
            </a:br>
            <a:r>
              <a:rPr lang="es-ES" sz="2800" b="1" dirty="0">
                <a:solidFill>
                  <a:srgbClr val="7030A0"/>
                </a:solidFill>
                <a:latin typeface="Times New Roman" panose="02020603050405020304" pitchFamily="18" charset="0"/>
                <a:cs typeface="Times New Roman" panose="02020603050405020304" pitchFamily="18" charset="0"/>
              </a:rPr>
              <a:t>                                                                               </a:t>
            </a:r>
            <a:r>
              <a:rPr lang="es-ES" sz="2800" b="1" dirty="0">
                <a:solidFill>
                  <a:srgbClr val="002060"/>
                </a:solidFill>
                <a:latin typeface="Times New Roman" panose="02020603050405020304" pitchFamily="18" charset="0"/>
                <a:cs typeface="Times New Roman" panose="02020603050405020304" pitchFamily="18" charset="0"/>
              </a:rPr>
              <a:t>Acciones (Plan Director, Celosía, </a:t>
            </a:r>
            <a:r>
              <a:rPr lang="es-ES" b="1" dirty="0">
                <a:solidFill>
                  <a:srgbClr val="002060"/>
                </a:solidFill>
                <a:latin typeface="Times New Roman" panose="02020603050405020304" pitchFamily="18" charset="0"/>
                <a:cs typeface="Times New Roman" panose="02020603050405020304" pitchFamily="18" charset="0"/>
              </a:rPr>
              <a:t>i</a:t>
            </a:r>
            <a:r>
              <a:rPr lang="es-ES" sz="2800" b="1" dirty="0">
                <a:solidFill>
                  <a:srgbClr val="002060"/>
                </a:solidFill>
                <a:latin typeface="Times New Roman" panose="02020603050405020304" pitchFamily="18" charset="0"/>
                <a:cs typeface="Times New Roman" panose="02020603050405020304" pitchFamily="18" charset="0"/>
              </a:rPr>
              <a:t>nvasión católica, espectáculo nocturno…)</a:t>
            </a:r>
            <a:br>
              <a:rPr lang="es-ES" sz="2800" b="1" dirty="0">
                <a:solidFill>
                  <a:srgbClr val="002060"/>
                </a:solidFill>
                <a:latin typeface="Times New Roman" panose="02020603050405020304" pitchFamily="18" charset="0"/>
                <a:cs typeface="Times New Roman" panose="02020603050405020304" pitchFamily="18" charset="0"/>
              </a:rPr>
            </a:br>
            <a:endParaRPr lang="es-ES" dirty="0"/>
          </a:p>
        </p:txBody>
      </p:sp>
    </p:spTree>
    <p:extLst>
      <p:ext uri="{BB962C8B-B14F-4D97-AF65-F5344CB8AC3E}">
        <p14:creationId xmlns:p14="http://schemas.microsoft.com/office/powerpoint/2010/main" val="3798982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B4E4FDE-8C5A-4172-91E8-A8F9C6EFB57B}"/>
              </a:ext>
            </a:extLst>
          </p:cNvPr>
          <p:cNvSpPr>
            <a:spLocks noGrp="1"/>
          </p:cNvSpPr>
          <p:nvPr>
            <p:ph type="title"/>
          </p:nvPr>
        </p:nvSpPr>
        <p:spPr>
          <a:xfrm>
            <a:off x="838200" y="365125"/>
            <a:ext cx="10515600" cy="1120775"/>
          </a:xfrm>
        </p:spPr>
        <p:txBody>
          <a:bodyPr>
            <a:normAutofit fontScale="90000"/>
          </a:bodyPr>
          <a:lstStyle/>
          <a:p>
            <a:r>
              <a:rPr lang="es-ES" dirty="0"/>
              <a:t>        </a:t>
            </a:r>
            <a:r>
              <a:rPr lang="es-ES" b="1" dirty="0">
                <a:solidFill>
                  <a:srgbClr val="FF0000"/>
                </a:solidFill>
                <a:latin typeface="Times New Roman" panose="02020603050405020304" pitchFamily="18" charset="0"/>
                <a:cs typeface="Times New Roman" panose="02020603050405020304" pitchFamily="18" charset="0"/>
              </a:rPr>
              <a:t>EL PUEBLO SU VERDADERO DUEÑO</a:t>
            </a:r>
          </a:p>
        </p:txBody>
      </p:sp>
      <p:pic>
        <p:nvPicPr>
          <p:cNvPr id="8" name="Marcador de contenido 7">
            <a:extLst>
              <a:ext uri="{FF2B5EF4-FFF2-40B4-BE49-F238E27FC236}">
                <a16:creationId xmlns:a16="http://schemas.microsoft.com/office/drawing/2014/main" id="{2DF6D661-A913-4E57-AB02-9E471A00B2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1850" y="1228725"/>
            <a:ext cx="5334000" cy="5400675"/>
          </a:xfrm>
        </p:spPr>
      </p:pic>
    </p:spTree>
    <p:extLst>
      <p:ext uri="{BB962C8B-B14F-4D97-AF65-F5344CB8AC3E}">
        <p14:creationId xmlns:p14="http://schemas.microsoft.com/office/powerpoint/2010/main" val="653223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F6BC14-E539-4932-BEBF-529CB7C54DB9}"/>
              </a:ext>
            </a:extLst>
          </p:cNvPr>
          <p:cNvSpPr>
            <a:spLocks noGrp="1"/>
          </p:cNvSpPr>
          <p:nvPr>
            <p:ph type="title"/>
          </p:nvPr>
        </p:nvSpPr>
        <p:spPr/>
        <p:txBody>
          <a:bodyPr>
            <a:normAutofit/>
          </a:bodyPr>
          <a:lstStyle/>
          <a:p>
            <a:r>
              <a:rPr lang="es-ES" sz="4800" b="1" i="0" u="none" strike="noStrike" baseline="0" dirty="0">
                <a:solidFill>
                  <a:srgbClr val="000000"/>
                </a:solidFill>
                <a:latin typeface="Times New Roman" panose="02020603050405020304" pitchFamily="18" charset="0"/>
              </a:rPr>
              <a:t>            </a:t>
            </a:r>
            <a:r>
              <a:rPr lang="es-ES" sz="6600" b="1" i="0" u="none" strike="noStrike" baseline="0" dirty="0">
                <a:solidFill>
                  <a:srgbClr val="FF0000"/>
                </a:solidFill>
                <a:latin typeface="Times New Roman" panose="02020603050405020304" pitchFamily="18" charset="0"/>
              </a:rPr>
              <a:t>CONCLUSIONES</a:t>
            </a:r>
            <a:endParaRPr lang="es-ES" sz="6600" b="1" dirty="0">
              <a:solidFill>
                <a:srgbClr val="FF0000"/>
              </a:solidFill>
            </a:endParaRPr>
          </a:p>
        </p:txBody>
      </p:sp>
      <p:pic>
        <p:nvPicPr>
          <p:cNvPr id="6" name="Marcador de contenido 5">
            <a:extLst>
              <a:ext uri="{FF2B5EF4-FFF2-40B4-BE49-F238E27FC236}">
                <a16:creationId xmlns:a16="http://schemas.microsoft.com/office/drawing/2014/main" id="{9262F99C-7C44-4D3F-B929-8ECAA578154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7223" y="1825625"/>
            <a:ext cx="4343553" cy="4351338"/>
          </a:xfrm>
        </p:spPr>
      </p:pic>
      <p:sp>
        <p:nvSpPr>
          <p:cNvPr id="4" name="Marcador de contenido 3">
            <a:extLst>
              <a:ext uri="{FF2B5EF4-FFF2-40B4-BE49-F238E27FC236}">
                <a16:creationId xmlns:a16="http://schemas.microsoft.com/office/drawing/2014/main" id="{E3128D27-15CB-4542-8231-CB8E81870E9B}"/>
              </a:ext>
            </a:extLst>
          </p:cNvPr>
          <p:cNvSpPr>
            <a:spLocks noGrp="1"/>
          </p:cNvSpPr>
          <p:nvPr>
            <p:ph sz="half" idx="2"/>
          </p:nvPr>
        </p:nvSpPr>
        <p:spPr>
          <a:xfrm>
            <a:off x="6172200" y="1352550"/>
            <a:ext cx="5181600" cy="5140325"/>
          </a:xfrm>
        </p:spPr>
        <p:txBody>
          <a:bodyPr>
            <a:noAutofit/>
          </a:bodyPr>
          <a:lstStyle/>
          <a:p>
            <a:r>
              <a:rPr lang="es-ES" sz="2000" b="1" i="0" u="none" strike="noStrike" baseline="0" dirty="0">
                <a:latin typeface="Times New Roman" panose="02020603050405020304" pitchFamily="18" charset="0"/>
                <a:cs typeface="Times New Roman" panose="02020603050405020304" pitchFamily="18" charset="0"/>
              </a:rPr>
              <a:t>LOS REYES NO DONARON, CEDIERON</a:t>
            </a:r>
            <a:endParaRPr lang="es-ES" sz="2000" b="1" dirty="0">
              <a:latin typeface="Times New Roman" panose="02020603050405020304" pitchFamily="18" charset="0"/>
              <a:cs typeface="Times New Roman" panose="02020603050405020304" pitchFamily="18" charset="0"/>
            </a:endParaRPr>
          </a:p>
          <a:p>
            <a:r>
              <a:rPr lang="es-ES" sz="2000" b="1" dirty="0">
                <a:latin typeface="Times New Roman" panose="02020603050405020304" pitchFamily="18" charset="0"/>
                <a:cs typeface="Times New Roman" panose="02020603050405020304" pitchFamily="18" charset="0"/>
              </a:rPr>
              <a:t>LAS RESTAURACIONES COMIENZAN EN EL SIGLO XIX POR EL ESTADO</a:t>
            </a:r>
          </a:p>
          <a:p>
            <a:r>
              <a:rPr lang="es-ES" sz="2000" b="1" dirty="0">
                <a:latin typeface="Times New Roman" panose="02020603050405020304" pitchFamily="18" charset="0"/>
                <a:cs typeface="Times New Roman" panose="02020603050405020304" pitchFamily="18" charset="0"/>
              </a:rPr>
              <a:t>RE</a:t>
            </a:r>
            <a:r>
              <a:rPr lang="es-ES" sz="2000" b="1" i="0" u="none" strike="noStrike" baseline="0" dirty="0">
                <a:latin typeface="Times New Roman" panose="02020603050405020304" pitchFamily="18" charset="0"/>
                <a:cs typeface="Times New Roman" panose="02020603050405020304" pitchFamily="18" charset="0"/>
              </a:rPr>
              <a:t>CURSO TURÍSTICO DESDE PRINCIPIOS DEL SIGLO XX</a:t>
            </a:r>
          </a:p>
          <a:p>
            <a:r>
              <a:rPr lang="es-ES" sz="2000" b="1" dirty="0">
                <a:latin typeface="Times New Roman" panose="02020603050405020304" pitchFamily="18" charset="0"/>
                <a:cs typeface="Times New Roman" panose="02020603050405020304" pitchFamily="18" charset="0"/>
              </a:rPr>
              <a:t>LEY DE LA REPÚBLICA</a:t>
            </a:r>
            <a:endParaRPr lang="es-ES" sz="2000" b="1" i="0" u="none" strike="noStrike" baseline="0" dirty="0">
              <a:latin typeface="Times New Roman" panose="02020603050405020304" pitchFamily="18" charset="0"/>
              <a:cs typeface="Times New Roman" panose="02020603050405020304" pitchFamily="18" charset="0"/>
            </a:endParaRPr>
          </a:p>
          <a:p>
            <a:r>
              <a:rPr lang="es-ES" sz="2000" b="1" dirty="0">
                <a:latin typeface="Times New Roman" panose="02020603050405020304" pitchFamily="18" charset="0"/>
                <a:cs typeface="Times New Roman" panose="02020603050405020304" pitchFamily="18" charset="0"/>
              </a:rPr>
              <a:t>LEY HIPOTECARIA FRANQUISTA </a:t>
            </a:r>
          </a:p>
          <a:p>
            <a:r>
              <a:rPr lang="es-ES" sz="2000" b="1" dirty="0">
                <a:latin typeface="Times New Roman" panose="02020603050405020304" pitchFamily="18" charset="0"/>
                <a:cs typeface="Times New Roman" panose="02020603050405020304" pitchFamily="18" charset="0"/>
              </a:rPr>
              <a:t>REFORMA DE AZNAR</a:t>
            </a:r>
          </a:p>
          <a:p>
            <a:r>
              <a:rPr lang="es-ES" sz="2000" b="1" dirty="0">
                <a:latin typeface="Times New Roman" panose="02020603050405020304" pitchFamily="18" charset="0"/>
                <a:cs typeface="Times New Roman" panose="02020603050405020304" pitchFamily="18" charset="0"/>
              </a:rPr>
              <a:t>IGLESIA: DUEÑOS Y GESTORES </a:t>
            </a:r>
          </a:p>
          <a:p>
            <a:r>
              <a:rPr lang="es-ES" sz="2000" b="1" dirty="0">
                <a:latin typeface="Times New Roman" panose="02020603050405020304" pitchFamily="18" charset="0"/>
                <a:cs typeface="Times New Roman" panose="02020603050405020304" pitchFamily="18" charset="0"/>
              </a:rPr>
              <a:t>PLATAFORMAS CIUDADANAS</a:t>
            </a:r>
          </a:p>
          <a:p>
            <a:r>
              <a:rPr lang="es-ES" sz="2000" b="1" dirty="0">
                <a:latin typeface="Times New Roman" panose="02020603050405020304" pitchFamily="18" charset="0"/>
                <a:cs typeface="Times New Roman" panose="02020603050405020304" pitchFamily="18" charset="0"/>
              </a:rPr>
              <a:t>CONOCIMIENTO DE LAS INMATRICULACIONES</a:t>
            </a:r>
          </a:p>
          <a:p>
            <a:r>
              <a:rPr lang="es-ES" sz="2000" b="1" dirty="0">
                <a:latin typeface="Times New Roman" panose="02020603050405020304" pitchFamily="18" charset="0"/>
                <a:cs typeface="Times New Roman" panose="02020603050405020304" pitchFamily="18" charset="0"/>
              </a:rPr>
              <a:t>LISTADO </a:t>
            </a:r>
          </a:p>
        </p:txBody>
      </p:sp>
    </p:spTree>
    <p:extLst>
      <p:ext uri="{BB962C8B-B14F-4D97-AF65-F5344CB8AC3E}">
        <p14:creationId xmlns:p14="http://schemas.microsoft.com/office/powerpoint/2010/main" val="1654341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7186CA6-9BF4-418E-85F0-BAAC89A50C90}"/>
              </a:ext>
            </a:extLst>
          </p:cNvPr>
          <p:cNvSpPr>
            <a:spLocks noGrp="1" noChangeArrowheads="1"/>
          </p:cNvSpPr>
          <p:nvPr>
            <p:ph type="title"/>
          </p:nvPr>
        </p:nvSpPr>
        <p:spPr bwMode="auto">
          <a:xfrm>
            <a:off x="838198" y="732951"/>
            <a:ext cx="9258301" cy="58991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a-ES" altLang="es-ES" sz="3600" b="0" i="0" u="none" strike="noStrike" cap="none" normalizeH="0" baseline="0" dirty="0">
                <a:ln>
                  <a:noFill/>
                </a:ln>
                <a:solidFill>
                  <a:srgbClr val="00B050"/>
                </a:solidFill>
                <a:effectLst/>
                <a:latin typeface="inherit"/>
              </a:rPr>
              <a:t>   </a:t>
            </a:r>
            <a:r>
              <a:rPr kumimoji="0" lang="es-ES" altLang="es-ES" sz="4000" b="1" u="none" strike="noStrike" cap="none" normalizeH="0" baseline="0" dirty="0">
                <a:ln>
                  <a:noFill/>
                </a:ln>
                <a:solidFill>
                  <a:srgbClr val="00B050"/>
                </a:solidFill>
                <a:latin typeface="Times New Roman" panose="02020603050405020304" pitchFamily="18" charset="0"/>
                <a:cs typeface="Times New Roman" panose="02020603050405020304" pitchFamily="18" charset="0"/>
              </a:rPr>
              <a:t>GRACIAS POR VUESTRA ATENCIÓN</a:t>
            </a:r>
            <a:endParaRPr kumimoji="0" lang="ca-ES" altLang="es-ES" sz="4000" b="1" i="0" u="none" strike="noStrike" cap="none" normalizeH="0" baseline="0" dirty="0">
              <a:ln>
                <a:noFill/>
              </a:ln>
              <a:solidFill>
                <a:srgbClr val="00B050"/>
              </a:solidFill>
              <a:effectLst/>
              <a:latin typeface="Times New Roman" panose="02020603050405020304" pitchFamily="18" charset="0"/>
              <a:cs typeface="Times New Roman" panose="02020603050405020304" pitchFamily="18" charset="0"/>
            </a:endParaRPr>
          </a:p>
        </p:txBody>
      </p:sp>
      <p:pic>
        <p:nvPicPr>
          <p:cNvPr id="5" name="3 Imagen">
            <a:extLst>
              <a:ext uri="{FF2B5EF4-FFF2-40B4-BE49-F238E27FC236}">
                <a16:creationId xmlns:a16="http://schemas.microsoft.com/office/drawing/2014/main" id="{DA65AC96-1E34-4CF6-B549-2508AA92F26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034631" y="1873250"/>
            <a:ext cx="4351338" cy="4351338"/>
          </a:xfrm>
          <a:prstGeom prst="rect">
            <a:avLst/>
          </a:prstGeom>
        </p:spPr>
      </p:pic>
      <p:pic>
        <p:nvPicPr>
          <p:cNvPr id="6" name="Córdoba es la Mezquita (versión karaoke).mp3">
            <a:hlinkClick r:id="" action="ppaction://media"/>
            <a:extLst>
              <a:ext uri="{FF2B5EF4-FFF2-40B4-BE49-F238E27FC236}">
                <a16:creationId xmlns:a16="http://schemas.microsoft.com/office/drawing/2014/main" id="{9DE78273-9A0C-4F13-8738-CF7C0DBEFA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67808" y="5149796"/>
            <a:ext cx="609600" cy="609600"/>
          </a:xfrm>
          <a:prstGeom prst="rect">
            <a:avLst/>
          </a:prstGeom>
        </p:spPr>
      </p:pic>
    </p:spTree>
    <p:extLst>
      <p:ext uri="{BB962C8B-B14F-4D97-AF65-F5344CB8AC3E}">
        <p14:creationId xmlns:p14="http://schemas.microsoft.com/office/powerpoint/2010/main" val="687610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59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798</Words>
  <Application>Microsoft Office PowerPoint</Application>
  <PresentationFormat>Panorámica</PresentationFormat>
  <Paragraphs>84</Paragraphs>
  <Slides>27</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27</vt:i4>
      </vt:variant>
    </vt:vector>
  </HeadingPairs>
  <TitlesOfParts>
    <vt:vector size="34" baseType="lpstr">
      <vt:lpstr>Arial</vt:lpstr>
      <vt:lpstr>Calibri</vt:lpstr>
      <vt:lpstr>Calibri Light</vt:lpstr>
      <vt:lpstr>inherit</vt:lpstr>
      <vt:lpstr>Times New Roman</vt:lpstr>
      <vt:lpstr>Wingdings</vt:lpstr>
      <vt:lpstr>Tema de Office</vt:lpstr>
      <vt:lpstr>EXPERIENCIAS SOBRE INMATRICULACIONES</vt:lpstr>
      <vt:lpstr>Presentación de PowerPoint</vt:lpstr>
      <vt:lpstr>                      INMATRICULACIONES</vt:lpstr>
      <vt:lpstr> NUESTRO PATRIMONIO INMATRICULADO</vt:lpstr>
      <vt:lpstr>           INMATRICULACIONES</vt:lpstr>
      <vt:lpstr>                 CASTILLA-LA MANCHA</vt:lpstr>
      <vt:lpstr>   ¿QUIÉN INICIÓ LA POLÉMICA?          TANTO MONTA, MONTA TANTO</vt:lpstr>
      <vt:lpstr>           PROPIETARIO EL ESTADO </vt:lpstr>
      <vt:lpstr>              CASO MEZQUITA</vt:lpstr>
      <vt:lpstr>Presentación de PowerPoint</vt:lpstr>
      <vt:lpstr>          LA NEGACIÓN DEL NOMBRE</vt:lpstr>
      <vt:lpstr>                CONTROL IDEOLÓGICO</vt:lpstr>
      <vt:lpstr> GESTIÓN ECONÓMICA: FALTA DE TRANSPARENCIA Hace poco años, a raíz de las denuncias de las Plataformas ciudadanas, se pagaba solo en metálico. No se informaba de las cuentas del Cabildo (aproximaciones). Actualmente informan de las cuentas anualmente (beneficio de 2022: 4.638.907 euros/ beneficio 2023: 9.000.000 euros).</vt:lpstr>
      <vt:lpstr>      INCENDIO 8 DE AGOSTO DE 2025</vt:lpstr>
      <vt:lpstr>PREMIADOS POR SU MALA GESTIÓN </vt:lpstr>
      <vt:lpstr> UN EJEMPLO A SEGUIR</vt:lpstr>
      <vt:lpstr>               PATRIMONIO DEL ESTADO     BANDERAS FRANCESA Y EUROPEA                                         ONDEANDO EN LA ABADÍA DE SANT MICHAEL   </vt:lpstr>
      <vt:lpstr> EL CARTEL INDICA QUE ESTE MONUMENTO NACIONAL    PRESENTA EXPOSICIONES DE ARTE CONTEMPORÁNEO   </vt:lpstr>
      <vt:lpstr> CATEDRAL DE BAYEAUX     CATEDRAL DE QUIMPER       CATEDRAL DE ROUEN</vt:lpstr>
      <vt:lpstr>      RESTAURACIÓN CATEDRAL DE ROUEN</vt:lpstr>
      <vt:lpstr> LAS IGLESIAS Y CATEDRALES EN FRANCIA PRESENTAN UNA GRAN ACTIVIDAD CULTURAL                      COMPATIBLE CON SU FUNCIÓN LITÚRGICA </vt:lpstr>
      <vt:lpstr>PODER CONTRA PODER</vt:lpstr>
      <vt:lpstr>  EL PODER DE LA IGLESIA</vt:lpstr>
      <vt:lpstr>                EL PODER DEL PUEBLO</vt:lpstr>
      <vt:lpstr>        EL PUEBLO SU VERDADERO DUEÑO</vt:lpstr>
      <vt:lpstr>            CONCLUSIONES</vt:lpstr>
      <vt:lpstr>   GRACIAS POR VUESTRA ATENCIÓN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Capítulo I: El Gran Solar</dc:title>
  <dc:creator>MIGUEL SANTIAGO LOSADA</dc:creator>
  <cp:lastModifiedBy>MIGUEL SANTIAGO LOSADA</cp:lastModifiedBy>
  <cp:revision>57</cp:revision>
  <dcterms:created xsi:type="dcterms:W3CDTF">2025-03-14T08:16:19Z</dcterms:created>
  <dcterms:modified xsi:type="dcterms:W3CDTF">2026-03-03T11:24:39Z</dcterms:modified>
</cp:coreProperties>
</file>